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42"/>
  </p:notesMasterIdLst>
  <p:handoutMasterIdLst>
    <p:handoutMasterId r:id="rId43"/>
  </p:handoutMasterIdLst>
  <p:sldIdLst>
    <p:sldId id="1768" r:id="rId3"/>
    <p:sldId id="726" r:id="rId4"/>
    <p:sldId id="707" r:id="rId5"/>
    <p:sldId id="727" r:id="rId6"/>
    <p:sldId id="289" r:id="rId7"/>
    <p:sldId id="290" r:id="rId8"/>
    <p:sldId id="291" r:id="rId9"/>
    <p:sldId id="718" r:id="rId10"/>
    <p:sldId id="725" r:id="rId11"/>
    <p:sldId id="728" r:id="rId12"/>
    <p:sldId id="293" r:id="rId13"/>
    <p:sldId id="292" r:id="rId14"/>
    <p:sldId id="294" r:id="rId15"/>
    <p:sldId id="709" r:id="rId16"/>
    <p:sldId id="729" r:id="rId17"/>
    <p:sldId id="295" r:id="rId18"/>
    <p:sldId id="710" r:id="rId19"/>
    <p:sldId id="296" r:id="rId20"/>
    <p:sldId id="297" r:id="rId21"/>
    <p:sldId id="708" r:id="rId22"/>
    <p:sldId id="298" r:id="rId23"/>
    <p:sldId id="711" r:id="rId24"/>
    <p:sldId id="299" r:id="rId25"/>
    <p:sldId id="300" r:id="rId26"/>
    <p:sldId id="302" r:id="rId27"/>
    <p:sldId id="730" r:id="rId28"/>
    <p:sldId id="731" r:id="rId29"/>
    <p:sldId id="303" r:id="rId30"/>
    <p:sldId id="712" r:id="rId31"/>
    <p:sldId id="305" r:id="rId32"/>
    <p:sldId id="713" r:id="rId33"/>
    <p:sldId id="306" r:id="rId34"/>
    <p:sldId id="714" r:id="rId35"/>
    <p:sldId id="719" r:id="rId36"/>
    <p:sldId id="720" r:id="rId37"/>
    <p:sldId id="721" r:id="rId38"/>
    <p:sldId id="723" r:id="rId39"/>
    <p:sldId id="724" r:id="rId40"/>
    <p:sldId id="715" r:id="rId41"/>
  </p:sldIdLst>
  <p:sldSz cx="12192000" cy="6858000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CC0000"/>
    <a:srgbClr val="FFFF00"/>
    <a:srgbClr val="FFCC66"/>
    <a:srgbClr val="CC66FF"/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93197"/>
  </p:normalViewPr>
  <p:slideViewPr>
    <p:cSldViewPr>
      <p:cViewPr varScale="1">
        <p:scale>
          <a:sx n="119" d="100"/>
          <a:sy n="119" d="100"/>
        </p:scale>
        <p:origin x="136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20152" y="836613"/>
            <a:ext cx="2762249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27051" y="836613"/>
            <a:ext cx="8089900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609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407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261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424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15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359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594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7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40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364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20152" y="836613"/>
            <a:ext cx="2762249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27051" y="836613"/>
            <a:ext cx="8089900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7.jpe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.png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2.bin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6427196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7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836613"/>
            <a:ext cx="109728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44675"/>
            <a:ext cx="10972800" cy="42814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46E9E5-A93E-C640-A38D-FBF9E552240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648" y="4071624"/>
            <a:ext cx="1071352" cy="22376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429F087-6574-5A48-B925-4836BD6CBC99}"/>
              </a:ext>
            </a:extLst>
          </p:cNvPr>
          <p:cNvSpPr/>
          <p:nvPr userDrawn="1"/>
        </p:nvSpPr>
        <p:spPr>
          <a:xfrm>
            <a:off x="9552385" y="164823"/>
            <a:ext cx="17395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dirty="0" err="1"/>
              <a:t>vincentjava@yahoo.com.tw</a:t>
            </a:r>
            <a:endParaRPr lang="zh-TW" altLang="zh-TW" sz="1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F6FBE03-0296-4548-87FD-2FAD4511471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46" y="6630582"/>
            <a:ext cx="2441105" cy="16765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BEA75B5-E9C7-8A46-8569-547381C5E84D}"/>
              </a:ext>
            </a:extLst>
          </p:cNvPr>
          <p:cNvSpPr txBox="1"/>
          <p:nvPr userDrawn="1"/>
        </p:nvSpPr>
        <p:spPr>
          <a:xfrm>
            <a:off x="10656075" y="656353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段維瀚老師</a:t>
            </a:r>
            <a:r>
              <a:rPr kumimoji="1" lang="en-US" altLang="zh-TW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製</a:t>
            </a:r>
            <a:endParaRPr kumimoji="1" lang="zh-TW" altLang="en-US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1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6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836613"/>
            <a:ext cx="10972800" cy="7921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44675"/>
            <a:ext cx="10972800" cy="42814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iobe.com/index.php/content/paperinfo/tpci/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ADFCFE-7C44-9749-A731-F3A55D18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500" dirty="0"/>
              <a:t>Q &amp; A</a:t>
            </a:r>
            <a:endParaRPr lang="zh-TW" altLang="en-US" sz="4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A1F6A2-BBEF-584E-BE0F-BC26830B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60" y="1700808"/>
            <a:ext cx="8208912" cy="3211116"/>
          </a:xfrm>
        </p:spPr>
        <p:txBody>
          <a:bodyPr/>
          <a:lstStyle/>
          <a:p>
            <a:r>
              <a:rPr kumimoji="1" lang="zh-TW" altLang="en-US" dirty="0"/>
              <a:t>上完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課程後我的技術能力可以到哪</a:t>
            </a:r>
            <a:r>
              <a:rPr kumimoji="1" lang="en-US" altLang="zh-TW" dirty="0"/>
              <a:t>?</a:t>
            </a:r>
          </a:p>
          <a:p>
            <a:pPr lvl="1"/>
            <a:r>
              <a:rPr kumimoji="1" lang="zh-TW" altLang="en-US" dirty="0"/>
              <a:t>完整符合大多數</a:t>
            </a:r>
            <a:r>
              <a:rPr kumimoji="1" lang="en-US" altLang="zh-TW" dirty="0"/>
              <a:t> Android App </a:t>
            </a:r>
            <a:r>
              <a:rPr kumimoji="1" lang="zh-TW" altLang="en-US" dirty="0"/>
              <a:t>徵才所要求的技術門檻。甚至可能是資深工程師才要會的資料串接與大數據</a:t>
            </a:r>
            <a:r>
              <a:rPr lang="zh-TW" altLang="en-US" dirty="0"/>
              <a:t>資料呈現</a:t>
            </a:r>
            <a:r>
              <a:rPr kumimoji="1" lang="zh-TW" altLang="en-US" dirty="0"/>
              <a:t>技術，課堂中也都會教授。</a:t>
            </a:r>
            <a:endParaRPr kumimoji="1" lang="en-US" altLang="zh-TW" dirty="0"/>
          </a:p>
          <a:p>
            <a:pPr lvl="1"/>
            <a:r>
              <a:rPr lang="zh-TW" altLang="en-US" dirty="0"/>
              <a:t>有能力可以</a:t>
            </a:r>
            <a:r>
              <a:rPr kumimoji="1" lang="zh-TW" altLang="en-US" dirty="0"/>
              <a:t>自主開發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且上架</a:t>
            </a:r>
            <a:endParaRPr kumimoji="1" lang="en-US" altLang="zh-TW" dirty="0"/>
          </a:p>
          <a:p>
            <a:r>
              <a:rPr kumimoji="1" lang="zh-TW" altLang="en-US" dirty="0"/>
              <a:t>有哪些</a:t>
            </a:r>
            <a:r>
              <a:rPr kumimoji="1" lang="en-US" altLang="zh-TW" dirty="0"/>
              <a:t> App ?</a:t>
            </a:r>
          </a:p>
          <a:p>
            <a:pPr lvl="1"/>
            <a:r>
              <a:rPr lang="zh-TW" altLang="en-US" dirty="0"/>
              <a:t>智慧辨識</a:t>
            </a:r>
            <a:r>
              <a:rPr lang="en-US" altLang="zh-TW" dirty="0"/>
              <a:t>App</a:t>
            </a:r>
            <a:r>
              <a:rPr lang="zh-TW" altLang="en-US" dirty="0"/>
              <a:t>、行動商務</a:t>
            </a:r>
            <a:r>
              <a:rPr lang="en-US" altLang="zh-TW" dirty="0"/>
              <a:t>App</a:t>
            </a:r>
            <a:r>
              <a:rPr lang="zh-TW" altLang="en-US" dirty="0"/>
              <a:t>、智慧地圖導航</a:t>
            </a:r>
            <a:r>
              <a:rPr lang="en-US" altLang="zh-TW" dirty="0"/>
              <a:t>App</a:t>
            </a:r>
            <a:r>
              <a:rPr lang="zh-TW" altLang="en-US" dirty="0"/>
              <a:t>、財經小幫手</a:t>
            </a:r>
            <a:r>
              <a:rPr lang="en-US" altLang="zh-TW" dirty="0"/>
              <a:t>App </a:t>
            </a:r>
            <a:r>
              <a:rPr lang="zh-TW" altLang="en-US" dirty="0"/>
              <a:t>等多種遊戲</a:t>
            </a:r>
            <a:r>
              <a:rPr lang="en-US" altLang="zh-TW"/>
              <a:t>App…</a:t>
            </a:r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AD17ED-7650-A449-BE29-BB7E288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4BB54-68B9-4215-8138-A4D7FA33C9C8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3DB3F3-FC2C-A842-A5C3-CC542B8E99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4EDF4579-38BF-574F-803D-BA6DA21F93DE}"/>
              </a:ext>
            </a:extLst>
          </p:cNvPr>
          <p:cNvSpPr txBox="1">
            <a:spLocks/>
          </p:cNvSpPr>
          <p:nvPr/>
        </p:nvSpPr>
        <p:spPr bwMode="auto"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fld id="{5E44BB54-68B9-4215-8138-A4D7FA33C9C8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C05830-0EDA-664B-978F-354826E65F3F}"/>
              </a:ext>
            </a:extLst>
          </p:cNvPr>
          <p:cNvSpPr txBox="1"/>
          <p:nvPr/>
        </p:nvSpPr>
        <p:spPr>
          <a:xfrm>
            <a:off x="2701795" y="3847492"/>
            <a:ext cx="6706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4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 </a:t>
            </a:r>
            <a:r>
              <a:rPr lang="zh-TW" altLang="en-US" sz="4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應用程式發展時序</a:t>
            </a:r>
            <a:endParaRPr lang="zh-TW" altLang="en-US" sz="48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98340" name="Picture 4" descr="Java Logo Transparent 47568 Loadtve - Jsp Servlet PNG Image | Transparent  PNG Free Download on SeekPNG">
            <a:extLst>
              <a:ext uri="{FF2B5EF4-FFF2-40B4-BE49-F238E27FC236}">
                <a16:creationId xmlns:a16="http://schemas.microsoft.com/office/drawing/2014/main" id="{50DB9BE9-DF8D-8346-BF3F-88DB11AC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70" y="963651"/>
            <a:ext cx="5393420" cy="274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2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B87DF-8104-3143-BA35-4D54461F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 Web </a:t>
            </a:r>
            <a:r>
              <a:rPr kumimoji="1" lang="zh-TW" altLang="en-US" dirty="0"/>
              <a:t>網站結構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C68F18F-BF2D-9A48-9B74-AC3D57FC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81538"/>
            <a:ext cx="3270725" cy="424857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6472F52-9B19-1F4F-9DEE-19CB5E9A2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65" y="1633034"/>
            <a:ext cx="2398307" cy="17281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A57A19F-78E3-904F-ACB6-820854B49E23}"/>
              </a:ext>
            </a:extLst>
          </p:cNvPr>
          <p:cNvSpPr txBox="1"/>
          <p:nvPr/>
        </p:nvSpPr>
        <p:spPr>
          <a:xfrm>
            <a:off x="6816080" y="1628775"/>
            <a:ext cx="646331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</a:t>
            </a:r>
            <a:endParaRPr kumimoji="1" lang="en-US" altLang="zh-TW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態</a:t>
            </a:r>
            <a:endParaRPr kumimoji="1" lang="en-US" altLang="zh-TW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</a:t>
            </a:r>
            <a:endParaRPr kumimoji="1" lang="en-US" altLang="zh-TW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站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09FEA39-03EB-BD44-86C0-5CE6E3409CE5}"/>
              </a:ext>
            </a:extLst>
          </p:cNvPr>
          <p:cNvSpPr txBox="1"/>
          <p:nvPr/>
        </p:nvSpPr>
        <p:spPr>
          <a:xfrm>
            <a:off x="2047477" y="1681538"/>
            <a:ext cx="646331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</a:t>
            </a:r>
            <a:endParaRPr kumimoji="1" lang="en-US" altLang="zh-TW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態</a:t>
            </a:r>
            <a:endParaRPr kumimoji="1" lang="en-US" altLang="zh-TW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</a:t>
            </a:r>
            <a:endParaRPr kumimoji="1" lang="en-US" altLang="zh-TW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站</a:t>
            </a:r>
          </a:p>
        </p:txBody>
      </p:sp>
    </p:spTree>
    <p:extLst>
      <p:ext uri="{BB962C8B-B14F-4D97-AF65-F5344CB8AC3E}">
        <p14:creationId xmlns:p14="http://schemas.microsoft.com/office/powerpoint/2010/main" val="2346181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>
            <a:extLst>
              <a:ext uri="{FF2B5EF4-FFF2-40B4-BE49-F238E27FC236}">
                <a16:creationId xmlns:a16="http://schemas.microsoft.com/office/drawing/2014/main" id="{D148BBB1-1E24-6347-9B45-6918D3CE7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276600"/>
            <a:ext cx="3657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zh-TW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67C61C0D-CD62-9B41-97DD-37226E5BD09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1524000"/>
            <a:ext cx="7772400" cy="1143000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TW" altLang="en-US" sz="4600" i="0" dirty="0">
                <a:latin typeface="Consolas" panose="020B0609020204030204" pitchFamily="49" charset="0"/>
              </a:rPr>
              <a:t>二</a:t>
            </a:r>
            <a:r>
              <a:rPr lang="en-US" altLang="en-US" sz="4600" i="0" dirty="0">
                <a:latin typeface="Consolas" panose="020B0609020204030204" pitchFamily="49" charset="0"/>
              </a:rPr>
              <a:t>、</a:t>
            </a:r>
            <a:r>
              <a:rPr lang="en-US" altLang="zh-TW" sz="4600" i="0" dirty="0">
                <a:latin typeface="Consolas" panose="020B0609020204030204" pitchFamily="49" charset="0"/>
              </a:rPr>
              <a:t>Web </a:t>
            </a:r>
            <a:r>
              <a:rPr lang="zh-TW" altLang="en-US" sz="4600" i="0" dirty="0">
                <a:latin typeface="Consolas" panose="020B0609020204030204" pitchFamily="49" charset="0"/>
              </a:rPr>
              <a:t>應用程式技術範疇</a:t>
            </a: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0E35C682-C59F-7B47-98A9-22A179A077E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432176" y="2743200"/>
            <a:ext cx="7235825" cy="3505200"/>
          </a:xfrm>
          <a:noFill/>
          <a:ln/>
        </p:spPr>
        <p:txBody>
          <a:bodyPr/>
          <a:lstStyle/>
          <a:p>
            <a:pPr marL="971550" lvl="1" indent="-514350" algn="l">
              <a:buFont typeface="+mj-lt"/>
              <a:buAutoNum type="alphaUcPeriod"/>
            </a:pPr>
            <a:r>
              <a:rPr lang="en-US" altLang="zh-TW" sz="3200" dirty="0"/>
              <a:t> CGI</a:t>
            </a:r>
          </a:p>
          <a:p>
            <a:pPr marL="971550" lvl="1" indent="-514350" algn="l">
              <a:buFont typeface="+mj-lt"/>
              <a:buAutoNum type="alphaUcPeriod"/>
            </a:pPr>
            <a:r>
              <a:rPr lang="en-US" altLang="zh-TW" sz="3200" dirty="0"/>
              <a:t> ISAPI/WAI</a:t>
            </a:r>
          </a:p>
          <a:p>
            <a:pPr marL="971550" lvl="1" indent="-514350" algn="l">
              <a:buFont typeface="+mj-lt"/>
              <a:buAutoNum type="alphaUcPeriod"/>
            </a:pPr>
            <a:r>
              <a:rPr lang="en-US" altLang="zh-TW" sz="3200" dirty="0"/>
              <a:t> IDC/HTX </a:t>
            </a:r>
            <a:r>
              <a:rPr lang="zh-TW" altLang="en-US" sz="3200" dirty="0"/>
              <a:t>與 </a:t>
            </a:r>
            <a:r>
              <a:rPr lang="en-US" altLang="zh-TW" sz="3200" dirty="0"/>
              <a:t>ASP/ASP.NET</a:t>
            </a:r>
          </a:p>
          <a:p>
            <a:pPr marL="971550" lvl="1" indent="-514350" algn="l">
              <a:buFont typeface="+mj-lt"/>
              <a:buAutoNum type="alphaUcPeriod"/>
            </a:pPr>
            <a:r>
              <a:rPr lang="en-US" altLang="zh-TW" sz="3200" dirty="0"/>
              <a:t> Servlet /JSP</a:t>
            </a:r>
          </a:p>
        </p:txBody>
      </p:sp>
    </p:spTree>
    <p:extLst>
      <p:ext uri="{BB962C8B-B14F-4D97-AF65-F5344CB8AC3E}">
        <p14:creationId xmlns:p14="http://schemas.microsoft.com/office/powerpoint/2010/main" val="33486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1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1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1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 build="p" bldLvl="2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C78B2E50-D191-A64E-86CB-8831D806BE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二</a:t>
            </a:r>
            <a:r>
              <a:rPr lang="en-US" altLang="en-US">
                <a:latin typeface="Consolas" panose="020B0609020204030204" pitchFamily="49" charset="0"/>
              </a:rPr>
              <a:t>、</a:t>
            </a:r>
            <a:r>
              <a:rPr lang="en-US" altLang="zh-TW" b="1">
                <a:latin typeface="Consolas" panose="020B0609020204030204" pitchFamily="49" charset="0"/>
              </a:rPr>
              <a:t>Web</a:t>
            </a:r>
            <a:r>
              <a:rPr lang="en-US" altLang="zh-TW">
                <a:latin typeface="Consolas" panose="020B0609020204030204" pitchFamily="49" charset="0"/>
              </a:rPr>
              <a:t> </a:t>
            </a:r>
            <a:r>
              <a:rPr lang="zh-TW" altLang="en-US">
                <a:latin typeface="Consolas" panose="020B0609020204030204" pitchFamily="49" charset="0"/>
              </a:rPr>
              <a:t>應用程式技術範疇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3FFF4376-E0F6-9542-A498-2694EEE795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981200"/>
            <a:ext cx="8280400" cy="4114800"/>
          </a:xfrm>
        </p:spPr>
        <p:txBody>
          <a:bodyPr/>
          <a:lstStyle/>
          <a:p>
            <a:pPr marL="0" indent="0"/>
            <a:r>
              <a:rPr lang="en-US" altLang="zh-TW" dirty="0"/>
              <a:t>A.</a:t>
            </a:r>
            <a:r>
              <a:rPr lang="en-US" altLang="zh-TW" i="1" dirty="0"/>
              <a:t>CGI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sz="2800" i="1" dirty="0"/>
              <a:t>Common Gateway interface </a:t>
            </a:r>
            <a:r>
              <a:rPr lang="zh-TW" altLang="en-US" sz="2800" dirty="0"/>
              <a:t>共同閘道介面</a:t>
            </a:r>
          </a:p>
          <a:p>
            <a:pPr lvl="1"/>
            <a:r>
              <a:rPr lang="zh-TW" altLang="en-US" sz="2800" dirty="0"/>
              <a:t>是一種用來產生動態內容的 </a:t>
            </a:r>
            <a:r>
              <a:rPr lang="en-US" altLang="zh-TW" sz="2800" i="1" dirty="0"/>
              <a:t>Server-site</a:t>
            </a:r>
            <a:r>
              <a:rPr lang="en-US" altLang="zh-TW" sz="2800" dirty="0"/>
              <a:t> </a:t>
            </a:r>
            <a:r>
              <a:rPr lang="zh-TW" altLang="en-US" sz="2800" dirty="0"/>
              <a:t>技術以彌補傳統靜態頁面的不足。</a:t>
            </a:r>
          </a:p>
          <a:p>
            <a:pPr lvl="1"/>
            <a:r>
              <a:rPr lang="zh-TW" altLang="en-US" sz="2800" dirty="0"/>
              <a:t>在運作上將 </a:t>
            </a:r>
            <a:r>
              <a:rPr lang="en-US" altLang="zh-TW" sz="2800" i="1" dirty="0"/>
              <a:t>client</a:t>
            </a:r>
            <a:r>
              <a:rPr lang="en-US" altLang="zh-TW" sz="2800" dirty="0"/>
              <a:t> </a:t>
            </a:r>
            <a:r>
              <a:rPr lang="zh-TW" altLang="en-US" sz="2800" dirty="0"/>
              <a:t>端的 </a:t>
            </a:r>
            <a:r>
              <a:rPr lang="en-US" altLang="zh-TW" sz="2800" i="1" dirty="0"/>
              <a:t>request</a:t>
            </a:r>
            <a:r>
              <a:rPr lang="en-US" altLang="zh-TW" sz="2800" dirty="0"/>
              <a:t> (</a:t>
            </a:r>
            <a:r>
              <a:rPr lang="zh-TW" altLang="en-US" sz="2800" dirty="0"/>
              <a:t>請求</a:t>
            </a:r>
            <a:r>
              <a:rPr lang="en-US" altLang="zh-TW" sz="2800" dirty="0"/>
              <a:t>) </a:t>
            </a:r>
            <a:r>
              <a:rPr lang="zh-TW" altLang="en-US" sz="2800" dirty="0"/>
              <a:t>傳遞給 </a:t>
            </a:r>
            <a:r>
              <a:rPr lang="en-US" altLang="zh-TW" sz="2800" i="1" dirty="0"/>
              <a:t>Server</a:t>
            </a:r>
            <a:r>
              <a:rPr lang="en-US" altLang="zh-TW" sz="2800" dirty="0"/>
              <a:t> </a:t>
            </a:r>
            <a:r>
              <a:rPr lang="zh-TW" altLang="en-US" sz="2800" dirty="0"/>
              <a:t>上某一個特定的 </a:t>
            </a:r>
            <a:r>
              <a:rPr lang="en-US" altLang="zh-TW" sz="2800" i="1" dirty="0"/>
              <a:t>CGI</a:t>
            </a:r>
            <a:r>
              <a:rPr lang="en-US" altLang="zh-TW" sz="2800" dirty="0"/>
              <a:t> </a:t>
            </a:r>
            <a:r>
              <a:rPr lang="zh-TW" altLang="en-US" sz="2800" dirty="0"/>
              <a:t>程式，待執行完畢之後再將結果回傳給客戶端</a:t>
            </a:r>
            <a:r>
              <a:rPr lang="zh-TW" altLang="zh-TW" sz="2800" dirty="0"/>
              <a:t>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401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89907963-FBEB-7F45-B1AC-F89423A6A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二</a:t>
            </a:r>
            <a:r>
              <a:rPr lang="en-US" altLang="en-US">
                <a:latin typeface="Consolas" panose="020B0609020204030204" pitchFamily="49" charset="0"/>
              </a:rPr>
              <a:t>、</a:t>
            </a:r>
            <a:r>
              <a:rPr lang="en-US" altLang="zh-TW" b="1">
                <a:latin typeface="Consolas" panose="020B0609020204030204" pitchFamily="49" charset="0"/>
              </a:rPr>
              <a:t>Web</a:t>
            </a:r>
            <a:r>
              <a:rPr lang="en-US" altLang="zh-TW">
                <a:latin typeface="Consolas" panose="020B0609020204030204" pitchFamily="49" charset="0"/>
              </a:rPr>
              <a:t> </a:t>
            </a:r>
            <a:r>
              <a:rPr lang="zh-TW" altLang="en-US">
                <a:latin typeface="Consolas" panose="020B0609020204030204" pitchFamily="49" charset="0"/>
              </a:rPr>
              <a:t>應用程式技術範疇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6E4E1421-E3E1-6E4B-9497-681A65DD87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lstStyle/>
          <a:p>
            <a:r>
              <a:rPr lang="en-US" altLang="zh-TW" i="1" dirty="0"/>
              <a:t>CGI</a:t>
            </a:r>
            <a:r>
              <a:rPr lang="en-US" altLang="zh-TW" dirty="0"/>
              <a:t> </a:t>
            </a:r>
            <a:r>
              <a:rPr lang="zh-TW" altLang="en-US" dirty="0"/>
              <a:t>執行時期圖：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8396E4-F3A0-F749-AB73-2EB828191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708920"/>
            <a:ext cx="870890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22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77481-1990-3840-A08C-78BADA1D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CGI</a:t>
            </a:r>
            <a:r>
              <a:rPr kumimoji="1" lang="zh-CN" altLang="en-US" dirty="0"/>
              <a:t>程式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142856-7B16-D14D-8BB5-9CBEC3E05A2C}"/>
              </a:ext>
            </a:extLst>
          </p:cNvPr>
          <p:cNvSpPr/>
          <p:nvPr/>
        </p:nvSpPr>
        <p:spPr>
          <a:xfrm>
            <a:off x="684859" y="1633145"/>
            <a:ext cx="5328592" cy="489364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1200" dirty="0">
                <a:solidFill>
                  <a:srgbClr val="880000"/>
                </a:solidFill>
              </a:rPr>
              <a:t>#!/</a:t>
            </a:r>
            <a:r>
              <a:rPr lang="en" altLang="zh-TW" sz="1200" dirty="0" err="1">
                <a:solidFill>
                  <a:srgbClr val="880000"/>
                </a:solidFill>
              </a:rPr>
              <a:t>usr</a:t>
            </a:r>
            <a:r>
              <a:rPr lang="en" altLang="zh-TW" sz="1200" dirty="0">
                <a:solidFill>
                  <a:srgbClr val="880000"/>
                </a:solidFill>
              </a:rPr>
              <a:t>/bin/</a:t>
            </a:r>
            <a:r>
              <a:rPr lang="en" altLang="zh-TW" sz="1200" dirty="0" err="1">
                <a:solidFill>
                  <a:srgbClr val="880000"/>
                </a:solidFill>
              </a:rPr>
              <a:t>perl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0088"/>
                </a:solidFill>
              </a:rPr>
              <a:t>local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666600"/>
                </a:solidFill>
              </a:rPr>
              <a:t>(</a:t>
            </a:r>
            <a:r>
              <a:rPr lang="en" altLang="zh-TW" sz="1200" dirty="0"/>
              <a:t>$buffer</a:t>
            </a:r>
            <a:r>
              <a:rPr lang="en" altLang="zh-TW" sz="1200" dirty="0">
                <a:solidFill>
                  <a:srgbClr val="666600"/>
                </a:solidFill>
              </a:rPr>
              <a:t>,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6666"/>
                </a:solidFill>
              </a:rPr>
              <a:t>@pairs</a:t>
            </a:r>
            <a:r>
              <a:rPr lang="en" altLang="zh-TW" sz="1200" dirty="0">
                <a:solidFill>
                  <a:srgbClr val="666600"/>
                </a:solidFill>
              </a:rPr>
              <a:t>,</a:t>
            </a:r>
            <a:r>
              <a:rPr lang="en" altLang="zh-TW" sz="1200" dirty="0"/>
              <a:t> $pair</a:t>
            </a:r>
            <a:r>
              <a:rPr lang="en" altLang="zh-TW" sz="1200" dirty="0">
                <a:solidFill>
                  <a:srgbClr val="666600"/>
                </a:solidFill>
              </a:rPr>
              <a:t>,</a:t>
            </a:r>
            <a:r>
              <a:rPr lang="en" altLang="zh-TW" sz="1200" dirty="0"/>
              <a:t> $name</a:t>
            </a:r>
            <a:r>
              <a:rPr lang="en" altLang="zh-TW" sz="1200" dirty="0">
                <a:solidFill>
                  <a:srgbClr val="666600"/>
                </a:solidFill>
              </a:rPr>
              <a:t>,</a:t>
            </a:r>
            <a:r>
              <a:rPr lang="en" altLang="zh-TW" sz="1200" dirty="0"/>
              <a:t> $value</a:t>
            </a:r>
            <a:r>
              <a:rPr lang="en" altLang="zh-TW" sz="1200" dirty="0">
                <a:solidFill>
                  <a:srgbClr val="666600"/>
                </a:solidFill>
              </a:rPr>
              <a:t>,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666600"/>
                </a:solidFill>
              </a:rPr>
              <a:t>%</a:t>
            </a:r>
            <a:r>
              <a:rPr lang="en" altLang="zh-TW" sz="1200" dirty="0"/>
              <a:t>FORM</a:t>
            </a:r>
            <a:r>
              <a:rPr lang="en" altLang="zh-TW" sz="1200" dirty="0">
                <a:solidFill>
                  <a:srgbClr val="666600"/>
                </a:solidFill>
              </a:rPr>
              <a:t>);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880000"/>
                </a:solidFill>
              </a:rPr>
              <a:t># Read in text</a:t>
            </a:r>
            <a:r>
              <a:rPr lang="en" altLang="zh-TW" sz="1200" dirty="0"/>
              <a:t> </a:t>
            </a:r>
          </a:p>
          <a:p>
            <a:r>
              <a:rPr lang="en" altLang="zh-TW" sz="1200" dirty="0"/>
              <a:t>$ENV</a:t>
            </a:r>
            <a:r>
              <a:rPr lang="en" altLang="zh-TW" sz="1200" dirty="0">
                <a:solidFill>
                  <a:srgbClr val="666600"/>
                </a:solidFill>
              </a:rPr>
              <a:t>{</a:t>
            </a:r>
            <a:r>
              <a:rPr lang="en" altLang="zh-TW" sz="1200" dirty="0">
                <a:solidFill>
                  <a:srgbClr val="008800"/>
                </a:solidFill>
              </a:rPr>
              <a:t>'REQUEST_METHOD'</a:t>
            </a:r>
            <a:r>
              <a:rPr lang="en" altLang="zh-TW" sz="1200" dirty="0">
                <a:solidFill>
                  <a:srgbClr val="666600"/>
                </a:solidFill>
              </a:rPr>
              <a:t>}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666600"/>
                </a:solidFill>
              </a:rPr>
              <a:t>=~</a:t>
            </a:r>
            <a:r>
              <a:rPr lang="en" altLang="zh-TW" sz="1200" dirty="0"/>
              <a:t> </a:t>
            </a:r>
            <a:r>
              <a:rPr lang="en" altLang="zh-TW" sz="1200" dirty="0" err="1"/>
              <a:t>tr</a:t>
            </a:r>
            <a:r>
              <a:rPr lang="en" altLang="zh-TW" sz="1200" dirty="0">
                <a:solidFill>
                  <a:srgbClr val="666600"/>
                </a:solidFill>
              </a:rPr>
              <a:t>/</a:t>
            </a:r>
            <a:r>
              <a:rPr lang="en" altLang="zh-TW" sz="1200" dirty="0"/>
              <a:t>a</a:t>
            </a:r>
            <a:r>
              <a:rPr lang="en" altLang="zh-TW" sz="1200" dirty="0">
                <a:solidFill>
                  <a:srgbClr val="666600"/>
                </a:solidFill>
              </a:rPr>
              <a:t>-</a:t>
            </a:r>
            <a:r>
              <a:rPr lang="en" altLang="zh-TW" sz="1200" dirty="0"/>
              <a:t>z</a:t>
            </a:r>
            <a:r>
              <a:rPr lang="en" altLang="zh-TW" sz="1200" dirty="0">
                <a:solidFill>
                  <a:srgbClr val="666600"/>
                </a:solidFill>
              </a:rPr>
              <a:t>/</a:t>
            </a:r>
            <a:r>
              <a:rPr lang="en" altLang="zh-TW" sz="1200" dirty="0"/>
              <a:t>A</a:t>
            </a:r>
            <a:r>
              <a:rPr lang="en" altLang="zh-TW" sz="1200" dirty="0">
                <a:solidFill>
                  <a:srgbClr val="666600"/>
                </a:solidFill>
              </a:rPr>
              <a:t>-</a:t>
            </a:r>
            <a:r>
              <a:rPr lang="en" altLang="zh-TW" sz="1200" dirty="0"/>
              <a:t>Z</a:t>
            </a:r>
            <a:r>
              <a:rPr lang="en" altLang="zh-TW" sz="1200" dirty="0">
                <a:solidFill>
                  <a:srgbClr val="666600"/>
                </a:solidFill>
              </a:rPr>
              <a:t>/;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0088"/>
                </a:solidFill>
              </a:rPr>
              <a:t>if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666600"/>
                </a:solidFill>
              </a:rPr>
              <a:t>(</a:t>
            </a:r>
            <a:r>
              <a:rPr lang="en" altLang="zh-TW" sz="1200" dirty="0"/>
              <a:t>$ENV</a:t>
            </a:r>
            <a:r>
              <a:rPr lang="en" altLang="zh-TW" sz="1200" dirty="0">
                <a:solidFill>
                  <a:srgbClr val="666600"/>
                </a:solidFill>
              </a:rPr>
              <a:t>{</a:t>
            </a:r>
            <a:r>
              <a:rPr lang="en" altLang="zh-TW" sz="1200" dirty="0">
                <a:solidFill>
                  <a:srgbClr val="008800"/>
                </a:solidFill>
              </a:rPr>
              <a:t>'REQUEST_METHOD'</a:t>
            </a:r>
            <a:r>
              <a:rPr lang="en" altLang="zh-TW" sz="1200" dirty="0">
                <a:solidFill>
                  <a:srgbClr val="666600"/>
                </a:solidFill>
              </a:rPr>
              <a:t>}</a:t>
            </a:r>
            <a:r>
              <a:rPr lang="en" altLang="zh-TW" sz="1200" dirty="0"/>
              <a:t> </a:t>
            </a:r>
            <a:r>
              <a:rPr lang="en" altLang="zh-TW" sz="1200" dirty="0" err="1"/>
              <a:t>eq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8800"/>
                </a:solidFill>
              </a:rPr>
              <a:t>"GET"</a:t>
            </a:r>
            <a:r>
              <a:rPr lang="en" altLang="zh-TW" sz="1200" dirty="0">
                <a:solidFill>
                  <a:srgbClr val="666600"/>
                </a:solidFill>
              </a:rPr>
              <a:t>)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666600"/>
                </a:solidFill>
              </a:rPr>
              <a:t>{</a:t>
            </a:r>
            <a:r>
              <a:rPr lang="en" altLang="zh-TW" sz="1200" dirty="0"/>
              <a:t> </a:t>
            </a:r>
          </a:p>
          <a:p>
            <a:r>
              <a:rPr lang="en" altLang="zh-TW" sz="1200" dirty="0"/>
              <a:t>    $buffer </a:t>
            </a:r>
            <a:r>
              <a:rPr lang="en" altLang="zh-TW" sz="1200" dirty="0">
                <a:solidFill>
                  <a:srgbClr val="666600"/>
                </a:solidFill>
              </a:rPr>
              <a:t>=</a:t>
            </a:r>
            <a:r>
              <a:rPr lang="en" altLang="zh-TW" sz="1200" dirty="0"/>
              <a:t> $ENV</a:t>
            </a:r>
            <a:r>
              <a:rPr lang="en" altLang="zh-TW" sz="1200" dirty="0">
                <a:solidFill>
                  <a:srgbClr val="666600"/>
                </a:solidFill>
              </a:rPr>
              <a:t>{</a:t>
            </a:r>
            <a:r>
              <a:rPr lang="en" altLang="zh-TW" sz="1200" dirty="0">
                <a:solidFill>
                  <a:srgbClr val="008800"/>
                </a:solidFill>
              </a:rPr>
              <a:t>'QUERY_STRING’</a:t>
            </a:r>
            <a:r>
              <a:rPr lang="en" altLang="zh-TW" sz="1200" dirty="0">
                <a:solidFill>
                  <a:srgbClr val="666600"/>
                </a:solidFill>
              </a:rPr>
              <a:t>};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666600"/>
                </a:solidFill>
              </a:rPr>
              <a:t>}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880000"/>
                </a:solidFill>
              </a:rPr>
              <a:t># Split information into name/value pairs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6666"/>
                </a:solidFill>
              </a:rPr>
              <a:t>@pairs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666600"/>
                </a:solidFill>
              </a:rPr>
              <a:t>=</a:t>
            </a:r>
            <a:r>
              <a:rPr lang="en" altLang="zh-TW" sz="1200" dirty="0"/>
              <a:t> split</a:t>
            </a:r>
            <a:r>
              <a:rPr lang="en" altLang="zh-TW" sz="1200" dirty="0">
                <a:solidFill>
                  <a:srgbClr val="666600"/>
                </a:solidFill>
              </a:rPr>
              <a:t>(</a:t>
            </a:r>
            <a:r>
              <a:rPr lang="en" altLang="zh-TW" sz="1200" dirty="0">
                <a:solidFill>
                  <a:srgbClr val="008800"/>
                </a:solidFill>
              </a:rPr>
              <a:t>/&amp;/</a:t>
            </a:r>
            <a:r>
              <a:rPr lang="en" altLang="zh-TW" sz="1200" dirty="0">
                <a:solidFill>
                  <a:srgbClr val="666600"/>
                </a:solidFill>
              </a:rPr>
              <a:t>,</a:t>
            </a:r>
            <a:r>
              <a:rPr lang="en" altLang="zh-TW" sz="1200" dirty="0"/>
              <a:t> $buffer</a:t>
            </a:r>
            <a:r>
              <a:rPr lang="en" altLang="zh-TW" sz="1200" dirty="0">
                <a:solidFill>
                  <a:srgbClr val="666600"/>
                </a:solidFill>
              </a:rPr>
              <a:t>);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0088"/>
                </a:solidFill>
              </a:rPr>
              <a:t>foreach</a:t>
            </a:r>
            <a:r>
              <a:rPr lang="en" altLang="zh-TW" sz="1200" dirty="0"/>
              <a:t> $pair </a:t>
            </a:r>
            <a:r>
              <a:rPr lang="en" altLang="zh-TW" sz="1200" dirty="0">
                <a:solidFill>
                  <a:srgbClr val="666600"/>
                </a:solidFill>
              </a:rPr>
              <a:t>(</a:t>
            </a:r>
            <a:r>
              <a:rPr lang="en" altLang="zh-TW" sz="1200" dirty="0">
                <a:solidFill>
                  <a:srgbClr val="006666"/>
                </a:solidFill>
              </a:rPr>
              <a:t>@pairs</a:t>
            </a:r>
            <a:r>
              <a:rPr lang="en" altLang="zh-TW" sz="1200" dirty="0">
                <a:solidFill>
                  <a:srgbClr val="666600"/>
                </a:solidFill>
              </a:rPr>
              <a:t>)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666600"/>
                </a:solidFill>
              </a:rPr>
              <a:t>{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666600"/>
                </a:solidFill>
              </a:rPr>
              <a:t>    (</a:t>
            </a:r>
            <a:r>
              <a:rPr lang="en" altLang="zh-TW" sz="1200" dirty="0"/>
              <a:t>$name</a:t>
            </a:r>
            <a:r>
              <a:rPr lang="en" altLang="zh-TW" sz="1200" dirty="0">
                <a:solidFill>
                  <a:srgbClr val="666600"/>
                </a:solidFill>
              </a:rPr>
              <a:t>,</a:t>
            </a:r>
            <a:r>
              <a:rPr lang="en" altLang="zh-TW" sz="1200" dirty="0"/>
              <a:t> $value</a:t>
            </a:r>
            <a:r>
              <a:rPr lang="en" altLang="zh-TW" sz="1200" dirty="0">
                <a:solidFill>
                  <a:srgbClr val="666600"/>
                </a:solidFill>
              </a:rPr>
              <a:t>)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666600"/>
                </a:solidFill>
              </a:rPr>
              <a:t>=</a:t>
            </a:r>
            <a:r>
              <a:rPr lang="en" altLang="zh-TW" sz="1200" dirty="0"/>
              <a:t> split</a:t>
            </a:r>
            <a:r>
              <a:rPr lang="en" altLang="zh-TW" sz="1200" dirty="0">
                <a:solidFill>
                  <a:srgbClr val="666600"/>
                </a:solidFill>
              </a:rPr>
              <a:t>(</a:t>
            </a:r>
            <a:r>
              <a:rPr lang="en" altLang="zh-TW" sz="1200" dirty="0">
                <a:solidFill>
                  <a:srgbClr val="008800"/>
                </a:solidFill>
              </a:rPr>
              <a:t>/=/</a:t>
            </a:r>
            <a:r>
              <a:rPr lang="en" altLang="zh-TW" sz="1200" dirty="0">
                <a:solidFill>
                  <a:srgbClr val="666600"/>
                </a:solidFill>
              </a:rPr>
              <a:t>,</a:t>
            </a:r>
            <a:r>
              <a:rPr lang="en" altLang="zh-TW" sz="1200" dirty="0"/>
              <a:t> $pair</a:t>
            </a:r>
            <a:r>
              <a:rPr lang="en" altLang="zh-TW" sz="1200" dirty="0">
                <a:solidFill>
                  <a:srgbClr val="666600"/>
                </a:solidFill>
              </a:rPr>
              <a:t>);</a:t>
            </a:r>
            <a:r>
              <a:rPr lang="en" altLang="zh-TW" sz="1200" dirty="0"/>
              <a:t> </a:t>
            </a:r>
          </a:p>
          <a:p>
            <a:r>
              <a:rPr lang="en" altLang="zh-TW" sz="1200" dirty="0"/>
              <a:t>    $value </a:t>
            </a:r>
            <a:r>
              <a:rPr lang="en" altLang="zh-TW" sz="1200" dirty="0">
                <a:solidFill>
                  <a:srgbClr val="666600"/>
                </a:solidFill>
              </a:rPr>
              <a:t>=~</a:t>
            </a:r>
            <a:r>
              <a:rPr lang="en" altLang="zh-TW" sz="1200" dirty="0"/>
              <a:t> </a:t>
            </a:r>
            <a:r>
              <a:rPr lang="en" altLang="zh-TW" sz="1200" dirty="0" err="1"/>
              <a:t>tr</a:t>
            </a:r>
            <a:r>
              <a:rPr lang="en" altLang="zh-TW" sz="1200" dirty="0">
                <a:solidFill>
                  <a:srgbClr val="666600"/>
                </a:solidFill>
              </a:rPr>
              <a:t>/+</a:t>
            </a:r>
            <a:r>
              <a:rPr lang="en" altLang="zh-TW" sz="1200" dirty="0">
                <a:solidFill>
                  <a:srgbClr val="008800"/>
                </a:solidFill>
              </a:rPr>
              <a:t>/ /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</a:p>
          <a:p>
            <a:r>
              <a:rPr lang="en" altLang="zh-TW" sz="1200" dirty="0"/>
              <a:t>    $value </a:t>
            </a:r>
            <a:r>
              <a:rPr lang="en" altLang="zh-TW" sz="1200" dirty="0">
                <a:solidFill>
                  <a:srgbClr val="666600"/>
                </a:solidFill>
              </a:rPr>
              <a:t>=~</a:t>
            </a:r>
            <a:r>
              <a:rPr lang="en" altLang="zh-TW" sz="1200" dirty="0"/>
              <a:t> s</a:t>
            </a:r>
            <a:r>
              <a:rPr lang="en" altLang="zh-TW" sz="1200" dirty="0">
                <a:solidFill>
                  <a:srgbClr val="666600"/>
                </a:solidFill>
              </a:rPr>
              <a:t>/%(..)/</a:t>
            </a:r>
            <a:r>
              <a:rPr lang="en" altLang="zh-TW" sz="1200" dirty="0"/>
              <a:t>pack</a:t>
            </a:r>
            <a:r>
              <a:rPr lang="en" altLang="zh-TW" sz="1200" dirty="0">
                <a:solidFill>
                  <a:srgbClr val="666600"/>
                </a:solidFill>
              </a:rPr>
              <a:t>(</a:t>
            </a:r>
            <a:r>
              <a:rPr lang="en" altLang="zh-TW" sz="1200" dirty="0">
                <a:solidFill>
                  <a:srgbClr val="008800"/>
                </a:solidFill>
              </a:rPr>
              <a:t>"C"</a:t>
            </a:r>
            <a:r>
              <a:rPr lang="en" altLang="zh-TW" sz="1200" dirty="0">
                <a:solidFill>
                  <a:srgbClr val="666600"/>
                </a:solidFill>
              </a:rPr>
              <a:t>,</a:t>
            </a:r>
            <a:r>
              <a:rPr lang="en" altLang="zh-TW" sz="1200" dirty="0"/>
              <a:t> hex</a:t>
            </a:r>
            <a:r>
              <a:rPr lang="en" altLang="zh-TW" sz="1200" dirty="0">
                <a:solidFill>
                  <a:srgbClr val="666600"/>
                </a:solidFill>
              </a:rPr>
              <a:t>(</a:t>
            </a:r>
            <a:r>
              <a:rPr lang="en" altLang="zh-TW" sz="1200" dirty="0"/>
              <a:t>$1</a:t>
            </a:r>
            <a:r>
              <a:rPr lang="en" altLang="zh-TW" sz="1200" dirty="0">
                <a:solidFill>
                  <a:srgbClr val="666600"/>
                </a:solidFill>
              </a:rPr>
              <a:t>))/</a:t>
            </a:r>
            <a:r>
              <a:rPr lang="en" altLang="zh-TW" sz="1200" dirty="0" err="1"/>
              <a:t>eg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</a:p>
          <a:p>
            <a:r>
              <a:rPr lang="en" altLang="zh-TW" sz="1200" dirty="0"/>
              <a:t>    $FORM</a:t>
            </a:r>
            <a:r>
              <a:rPr lang="en" altLang="zh-TW" sz="1200" dirty="0">
                <a:solidFill>
                  <a:srgbClr val="666600"/>
                </a:solidFill>
              </a:rPr>
              <a:t>{</a:t>
            </a:r>
            <a:r>
              <a:rPr lang="en" altLang="zh-TW" sz="1200" dirty="0"/>
              <a:t>$name</a:t>
            </a:r>
            <a:r>
              <a:rPr lang="en" altLang="zh-TW" sz="1200" dirty="0">
                <a:solidFill>
                  <a:srgbClr val="666600"/>
                </a:solidFill>
              </a:rPr>
              <a:t>}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666600"/>
                </a:solidFill>
              </a:rPr>
              <a:t>=</a:t>
            </a:r>
            <a:r>
              <a:rPr lang="en" altLang="zh-TW" sz="1200" dirty="0"/>
              <a:t> $value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666600"/>
                </a:solidFill>
              </a:rPr>
              <a:t>}</a:t>
            </a:r>
            <a:r>
              <a:rPr lang="en" altLang="zh-TW" sz="1200" dirty="0"/>
              <a:t> </a:t>
            </a:r>
          </a:p>
          <a:p>
            <a:r>
              <a:rPr lang="en" altLang="zh-TW" sz="1200" dirty="0"/>
              <a:t>$</a:t>
            </a:r>
            <a:r>
              <a:rPr lang="en" altLang="zh-TW" sz="1200" dirty="0" err="1"/>
              <a:t>first_name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666600"/>
                </a:solidFill>
              </a:rPr>
              <a:t>=</a:t>
            </a:r>
            <a:r>
              <a:rPr lang="en" altLang="zh-TW" sz="1200" dirty="0"/>
              <a:t> $FORM</a:t>
            </a:r>
            <a:r>
              <a:rPr lang="en" altLang="zh-TW" sz="1200" dirty="0">
                <a:solidFill>
                  <a:srgbClr val="666600"/>
                </a:solidFill>
              </a:rPr>
              <a:t>{</a:t>
            </a:r>
            <a:r>
              <a:rPr lang="en" altLang="zh-TW" sz="1200" dirty="0" err="1"/>
              <a:t>first_name</a:t>
            </a:r>
            <a:r>
              <a:rPr lang="en" altLang="zh-TW" sz="1200" dirty="0">
                <a:solidFill>
                  <a:srgbClr val="666600"/>
                </a:solidFill>
              </a:rPr>
              <a:t>};</a:t>
            </a:r>
            <a:r>
              <a:rPr lang="en" altLang="zh-TW" sz="1200" dirty="0"/>
              <a:t> </a:t>
            </a:r>
          </a:p>
          <a:p>
            <a:r>
              <a:rPr lang="en" altLang="zh-TW" sz="1200" dirty="0"/>
              <a:t>$</a:t>
            </a:r>
            <a:r>
              <a:rPr lang="en" altLang="zh-TW" sz="1200" dirty="0" err="1"/>
              <a:t>last_name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666600"/>
                </a:solidFill>
              </a:rPr>
              <a:t>=</a:t>
            </a:r>
            <a:r>
              <a:rPr lang="en" altLang="zh-TW" sz="1200" dirty="0"/>
              <a:t> $FORM</a:t>
            </a:r>
            <a:r>
              <a:rPr lang="en" altLang="zh-TW" sz="1200" dirty="0">
                <a:solidFill>
                  <a:srgbClr val="666600"/>
                </a:solidFill>
              </a:rPr>
              <a:t>{</a:t>
            </a:r>
            <a:r>
              <a:rPr lang="en" altLang="zh-TW" sz="1200" dirty="0" err="1"/>
              <a:t>last_name</a:t>
            </a:r>
            <a:r>
              <a:rPr lang="en" altLang="zh-TW" sz="1200" dirty="0">
                <a:solidFill>
                  <a:srgbClr val="666600"/>
                </a:solidFill>
              </a:rPr>
              <a:t>};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0088"/>
                </a:solidFill>
              </a:rPr>
              <a:t>print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8800"/>
                </a:solidFill>
              </a:rPr>
              <a:t>"</a:t>
            </a:r>
            <a:r>
              <a:rPr lang="en" altLang="zh-TW" sz="1200" dirty="0" err="1">
                <a:solidFill>
                  <a:srgbClr val="008800"/>
                </a:solidFill>
              </a:rPr>
              <a:t>Content-type:text</a:t>
            </a:r>
            <a:r>
              <a:rPr lang="en" altLang="zh-TW" sz="1200" dirty="0">
                <a:solidFill>
                  <a:srgbClr val="008800"/>
                </a:solidFill>
              </a:rPr>
              <a:t>/html\r\n\r\n"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0088"/>
                </a:solidFill>
              </a:rPr>
              <a:t>print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8800"/>
                </a:solidFill>
              </a:rPr>
              <a:t>"&lt;html&gt;"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0088"/>
                </a:solidFill>
              </a:rPr>
              <a:t>print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8800"/>
                </a:solidFill>
              </a:rPr>
              <a:t>"&lt;head&gt;"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0088"/>
                </a:solidFill>
              </a:rPr>
              <a:t>print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8800"/>
                </a:solidFill>
              </a:rPr>
              <a:t>"&lt;title&gt;Hello - Second CGI Program&lt;/title&gt;"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0088"/>
                </a:solidFill>
              </a:rPr>
              <a:t>print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8800"/>
                </a:solidFill>
              </a:rPr>
              <a:t>"&lt;/head&gt;"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0088"/>
                </a:solidFill>
              </a:rPr>
              <a:t>print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8800"/>
                </a:solidFill>
              </a:rPr>
              <a:t>"&lt;body&gt;"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0088"/>
                </a:solidFill>
              </a:rPr>
              <a:t>print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8800"/>
                </a:solidFill>
              </a:rPr>
              <a:t>"&lt;h2&gt;Hello $</a:t>
            </a:r>
            <a:r>
              <a:rPr lang="en" altLang="zh-TW" sz="1200" dirty="0" err="1">
                <a:solidFill>
                  <a:srgbClr val="008800"/>
                </a:solidFill>
              </a:rPr>
              <a:t>first_name</a:t>
            </a:r>
            <a:r>
              <a:rPr lang="en" altLang="zh-TW" sz="1200" dirty="0">
                <a:solidFill>
                  <a:srgbClr val="008800"/>
                </a:solidFill>
              </a:rPr>
              <a:t> $</a:t>
            </a:r>
            <a:r>
              <a:rPr lang="en" altLang="zh-TW" sz="1200" dirty="0" err="1">
                <a:solidFill>
                  <a:srgbClr val="008800"/>
                </a:solidFill>
              </a:rPr>
              <a:t>last_name</a:t>
            </a:r>
            <a:r>
              <a:rPr lang="en" altLang="zh-TW" sz="1200" dirty="0">
                <a:solidFill>
                  <a:srgbClr val="008800"/>
                </a:solidFill>
              </a:rPr>
              <a:t> - Second CGI Program&lt;/h2&gt;"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</a:p>
          <a:p>
            <a:r>
              <a:rPr lang="en" altLang="zh-TW" sz="1200" dirty="0">
                <a:solidFill>
                  <a:srgbClr val="000088"/>
                </a:solidFill>
              </a:rPr>
              <a:t>print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8800"/>
                </a:solidFill>
              </a:rPr>
              <a:t>"&lt;/body&gt;"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0088"/>
                </a:solidFill>
              </a:rPr>
              <a:t>print</a:t>
            </a:r>
            <a:r>
              <a:rPr lang="en" altLang="zh-TW" sz="1200" dirty="0"/>
              <a:t> </a:t>
            </a:r>
            <a:r>
              <a:rPr lang="en" altLang="zh-TW" sz="1200" dirty="0">
                <a:solidFill>
                  <a:srgbClr val="008800"/>
                </a:solidFill>
              </a:rPr>
              <a:t>"&lt;/html&gt;"</a:t>
            </a:r>
            <a:r>
              <a:rPr lang="en" altLang="zh-TW" sz="1200" dirty="0">
                <a:solidFill>
                  <a:srgbClr val="666600"/>
                </a:solidFill>
              </a:rPr>
              <a:t>;</a:t>
            </a:r>
            <a:r>
              <a:rPr lang="en" altLang="zh-TW" sz="1200" dirty="0"/>
              <a:t> </a:t>
            </a:r>
            <a:br>
              <a:rPr lang="en" altLang="zh-TW" sz="1200" dirty="0"/>
            </a:br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426308-3197-9C4F-B331-FD95652431F2}"/>
              </a:ext>
            </a:extLst>
          </p:cNvPr>
          <p:cNvSpPr/>
          <p:nvPr/>
        </p:nvSpPr>
        <p:spPr>
          <a:xfrm>
            <a:off x="6275061" y="1633145"/>
            <a:ext cx="5328592" cy="489364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1200" dirty="0">
                <a:solidFill>
                  <a:schemeClr val="bg2"/>
                </a:solidFill>
              </a:rPr>
              <a:t># -*- coding: UTF-8 -*-</a:t>
            </a:r>
          </a:p>
          <a:p>
            <a:r>
              <a:rPr lang="en" altLang="zh-TW" sz="1200" dirty="0">
                <a:solidFill>
                  <a:srgbClr val="C00000"/>
                </a:solidFill>
              </a:rPr>
              <a:t>import time</a:t>
            </a:r>
          </a:p>
          <a:p>
            <a:r>
              <a:rPr lang="en" altLang="zh-TW" sz="1200" dirty="0">
                <a:solidFill>
                  <a:srgbClr val="C00000"/>
                </a:solidFill>
              </a:rPr>
              <a:t>import </a:t>
            </a:r>
            <a:r>
              <a:rPr lang="en" altLang="zh-TW" sz="1200" dirty="0" err="1">
                <a:solidFill>
                  <a:srgbClr val="C00000"/>
                </a:solidFill>
              </a:rPr>
              <a:t>cgi</a:t>
            </a:r>
            <a:endParaRPr lang="en" altLang="zh-TW" sz="1200" dirty="0">
              <a:solidFill>
                <a:srgbClr val="C00000"/>
              </a:solidFill>
            </a:endParaRPr>
          </a:p>
          <a:p>
            <a:r>
              <a:rPr lang="en" altLang="zh-TW" sz="1200" dirty="0">
                <a:solidFill>
                  <a:srgbClr val="C00000"/>
                </a:solidFill>
              </a:rPr>
              <a:t>import requests</a:t>
            </a:r>
          </a:p>
          <a:p>
            <a:endParaRPr lang="en" altLang="zh-TW" sz="1200" dirty="0"/>
          </a:p>
          <a:p>
            <a:r>
              <a:rPr lang="en" altLang="zh-TW" sz="1200" dirty="0">
                <a:solidFill>
                  <a:schemeClr val="bg2"/>
                </a:solidFill>
              </a:rPr>
              <a:t># </a:t>
            </a:r>
            <a:r>
              <a:rPr lang="zh-TW" altLang="en-US" sz="1200" dirty="0">
                <a:solidFill>
                  <a:schemeClr val="bg2"/>
                </a:solidFill>
              </a:rPr>
              <a:t>建立 </a:t>
            </a:r>
            <a:r>
              <a:rPr lang="en" altLang="zh-TW" sz="1200" dirty="0" err="1">
                <a:solidFill>
                  <a:schemeClr val="bg2"/>
                </a:solidFill>
              </a:rPr>
              <a:t>FieldStorage</a:t>
            </a:r>
            <a:r>
              <a:rPr lang="en" altLang="zh-TW" sz="1200" dirty="0">
                <a:solidFill>
                  <a:schemeClr val="bg2"/>
                </a:solidFill>
              </a:rPr>
              <a:t> </a:t>
            </a:r>
            <a:r>
              <a:rPr lang="zh-TW" altLang="en-US" sz="1200" dirty="0">
                <a:solidFill>
                  <a:schemeClr val="bg2"/>
                </a:solidFill>
              </a:rPr>
              <a:t>的例項化</a:t>
            </a:r>
          </a:p>
          <a:p>
            <a:r>
              <a:rPr lang="en" altLang="zh-TW" sz="1200" dirty="0"/>
              <a:t>form = </a:t>
            </a:r>
            <a:r>
              <a:rPr lang="en" altLang="zh-TW" sz="1200" dirty="0" err="1">
                <a:solidFill>
                  <a:srgbClr val="0000FF"/>
                </a:solidFill>
              </a:rPr>
              <a:t>cgi.FieldStorage</a:t>
            </a:r>
            <a:r>
              <a:rPr lang="en" altLang="zh-TW" sz="1200" dirty="0">
                <a:solidFill>
                  <a:srgbClr val="0000FF"/>
                </a:solidFill>
              </a:rPr>
              <a:t>() </a:t>
            </a:r>
          </a:p>
          <a:p>
            <a:endParaRPr lang="en" altLang="zh-TW" sz="1200" dirty="0"/>
          </a:p>
          <a:p>
            <a:r>
              <a:rPr lang="en" altLang="zh-TW" sz="1200" dirty="0">
                <a:solidFill>
                  <a:schemeClr val="bg2"/>
                </a:solidFill>
              </a:rPr>
              <a:t># </a:t>
            </a:r>
            <a:r>
              <a:rPr lang="zh-TW" altLang="en-US" sz="1200" dirty="0">
                <a:solidFill>
                  <a:schemeClr val="bg2"/>
                </a:solidFill>
              </a:rPr>
              <a:t>獲取資料</a:t>
            </a:r>
          </a:p>
          <a:p>
            <a:r>
              <a:rPr lang="en" altLang="zh-TW" sz="1200" dirty="0" err="1"/>
              <a:t>user_name</a:t>
            </a:r>
            <a:r>
              <a:rPr lang="en" altLang="zh-TW" sz="1200" dirty="0"/>
              <a:t> = </a:t>
            </a:r>
            <a:r>
              <a:rPr lang="en" altLang="zh-TW" sz="1200" dirty="0" err="1">
                <a:solidFill>
                  <a:srgbClr val="0000FF"/>
                </a:solidFill>
              </a:rPr>
              <a:t>form.getvalue</a:t>
            </a:r>
            <a:r>
              <a:rPr lang="en" altLang="zh-TW" sz="1200" dirty="0">
                <a:solidFill>
                  <a:srgbClr val="0000FF"/>
                </a:solidFill>
              </a:rPr>
              <a:t>('name')</a:t>
            </a:r>
          </a:p>
          <a:p>
            <a:endParaRPr lang="en" altLang="zh-TW" sz="1200" dirty="0"/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("Content-type: text/</a:t>
            </a:r>
            <a:r>
              <a:rPr lang="en" altLang="zh-TW" sz="1200" dirty="0" err="1"/>
              <a:t>html;charset</a:t>
            </a:r>
            <a:r>
              <a:rPr lang="en" altLang="zh-TW" sz="1200" dirty="0"/>
              <a:t>=utf-8\n\n")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("&lt;html&gt;")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("&lt;body&gt;")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("Hello, world!")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('\n&lt;</a:t>
            </a:r>
            <a:r>
              <a:rPr lang="en" altLang="zh-TW" sz="1200" dirty="0" err="1"/>
              <a:t>br</a:t>
            </a:r>
            <a:r>
              <a:rPr lang="en" altLang="zh-TW" sz="1200" dirty="0"/>
              <a:t>&gt;')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(1+2)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('\n&lt;</a:t>
            </a:r>
            <a:r>
              <a:rPr lang="en" altLang="zh-TW" sz="1200" dirty="0" err="1"/>
              <a:t>br</a:t>
            </a:r>
            <a:r>
              <a:rPr lang="en" altLang="zh-TW" sz="1200" dirty="0"/>
              <a:t>&gt;')</a:t>
            </a:r>
          </a:p>
          <a:p>
            <a:r>
              <a:rPr lang="en" altLang="zh-TW" sz="1200" dirty="0"/>
              <a:t>now = </a:t>
            </a:r>
            <a:r>
              <a:rPr lang="en" altLang="zh-TW" sz="1200" dirty="0" err="1">
                <a:solidFill>
                  <a:srgbClr val="0000FF"/>
                </a:solidFill>
              </a:rPr>
              <a:t>time.localtime</a:t>
            </a:r>
            <a:r>
              <a:rPr lang="en" altLang="zh-TW" sz="1200" dirty="0">
                <a:solidFill>
                  <a:srgbClr val="0000FF"/>
                </a:solidFill>
              </a:rPr>
              <a:t>()</a:t>
            </a:r>
          </a:p>
          <a:p>
            <a:r>
              <a:rPr lang="en" altLang="zh-TW" sz="1200" dirty="0"/>
              <a:t>result =</a:t>
            </a:r>
            <a:r>
              <a:rPr lang="en" altLang="zh-TW" sz="1200" dirty="0">
                <a:solidFill>
                  <a:srgbClr val="0000FF"/>
                </a:solidFill>
              </a:rPr>
              <a:t> </a:t>
            </a:r>
            <a:r>
              <a:rPr lang="en" altLang="zh-TW" sz="1200" dirty="0" err="1">
                <a:solidFill>
                  <a:srgbClr val="0000FF"/>
                </a:solidFill>
              </a:rPr>
              <a:t>time.strftime</a:t>
            </a:r>
            <a:r>
              <a:rPr lang="en" altLang="zh-TW" sz="1200" dirty="0">
                <a:solidFill>
                  <a:srgbClr val="0000FF"/>
                </a:solidFill>
              </a:rPr>
              <a:t>("%Y-%m-%d %I:%M:%S %p", now)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(result)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('\n&lt;</a:t>
            </a:r>
            <a:r>
              <a:rPr lang="en" altLang="zh-TW" sz="1200" dirty="0" err="1"/>
              <a:t>br</a:t>
            </a:r>
            <a:r>
              <a:rPr lang="en" altLang="zh-TW" sz="1200" dirty="0"/>
              <a:t>&gt;')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</a:t>
            </a:r>
            <a:r>
              <a:rPr lang="en" altLang="zh-TW" sz="1200" dirty="0" err="1"/>
              <a:t>user_name</a:t>
            </a:r>
            <a:r>
              <a:rPr lang="en" altLang="zh-TW" sz="1200" dirty="0"/>
              <a:t>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('\n&lt;</a:t>
            </a:r>
            <a:r>
              <a:rPr lang="en" altLang="zh-TW" sz="1200" dirty="0" err="1"/>
              <a:t>br</a:t>
            </a:r>
            <a:r>
              <a:rPr lang="en" altLang="zh-TW" sz="1200" dirty="0"/>
              <a:t>&gt;')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("&lt;/body&gt;")</a:t>
            </a:r>
          </a:p>
          <a:p>
            <a:r>
              <a:rPr lang="en" altLang="zh-TW" sz="1200" dirty="0">
                <a:solidFill>
                  <a:srgbClr val="0000FF"/>
                </a:solidFill>
              </a:rPr>
              <a:t>print</a:t>
            </a:r>
            <a:r>
              <a:rPr lang="en" altLang="zh-TW" sz="1200" dirty="0"/>
              <a:t>("&lt;/html&gt;")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FB55D9-C64D-3842-A783-970ECABD9DC5}"/>
              </a:ext>
            </a:extLst>
          </p:cNvPr>
          <p:cNvSpPr txBox="1"/>
          <p:nvPr/>
        </p:nvSpPr>
        <p:spPr>
          <a:xfrm>
            <a:off x="4871864" y="1645481"/>
            <a:ext cx="1131221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perl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8F192A-EF77-1A4D-A7C8-26BBC43F3DF4}"/>
              </a:ext>
            </a:extLst>
          </p:cNvPr>
          <p:cNvSpPr txBox="1"/>
          <p:nvPr/>
        </p:nvSpPr>
        <p:spPr>
          <a:xfrm>
            <a:off x="10200456" y="1645481"/>
            <a:ext cx="1403197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</a:p>
        </p:txBody>
      </p:sp>
    </p:spTree>
    <p:extLst>
      <p:ext uri="{BB962C8B-B14F-4D97-AF65-F5344CB8AC3E}">
        <p14:creationId xmlns:p14="http://schemas.microsoft.com/office/powerpoint/2010/main" val="1195877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9C6B-00AF-A64A-BB43-A175CA04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>
                <a:effectLst/>
              </a:rPr>
              <a:t>CGI </a:t>
            </a:r>
            <a:r>
              <a:rPr lang="zh-TW" altLang="en-US" dirty="0">
                <a:effectLst/>
              </a:rPr>
              <a:t>程式的優缺點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858D97-C604-D44E-8FC5-EECF7574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685"/>
            <a:ext cx="10972800" cy="4281488"/>
          </a:xfrm>
        </p:spPr>
        <p:txBody>
          <a:bodyPr/>
          <a:lstStyle/>
          <a:p>
            <a:r>
              <a:rPr lang="zh-TW" altLang="en-US" dirty="0">
                <a:solidFill>
                  <a:srgbClr val="0000FF"/>
                </a:solidFill>
              </a:rPr>
              <a:t>優點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zh-TW" altLang="en-US" dirty="0">
                <a:solidFill>
                  <a:srgbClr val="008000"/>
                </a:solidFill>
              </a:rPr>
              <a:t>提供不同語言選擇</a:t>
            </a:r>
          </a:p>
          <a:p>
            <a:pPr lvl="1"/>
            <a:r>
              <a:rPr lang="zh-TW" altLang="en-US" dirty="0">
                <a:solidFill>
                  <a:srgbClr val="008000"/>
                </a:solidFill>
              </a:rPr>
              <a:t>不易造成</a:t>
            </a:r>
            <a:r>
              <a:rPr lang="en" altLang="zh-TW" dirty="0">
                <a:solidFill>
                  <a:srgbClr val="008000"/>
                </a:solidFill>
              </a:rPr>
              <a:t>Web</a:t>
            </a:r>
            <a:r>
              <a:rPr lang="zh-TW" altLang="en-US" dirty="0">
                <a:solidFill>
                  <a:srgbClr val="008000"/>
                </a:solidFill>
              </a:rPr>
              <a:t>伺服器當機</a:t>
            </a:r>
          </a:p>
          <a:p>
            <a:pPr lvl="1"/>
            <a:r>
              <a:rPr lang="zh-TW" altLang="en-US" dirty="0">
                <a:solidFill>
                  <a:srgbClr val="008000"/>
                </a:solidFill>
              </a:rPr>
              <a:t>早期支援非常普及</a:t>
            </a:r>
            <a:endParaRPr lang="en-US" altLang="zh-TW" dirty="0">
              <a:solidFill>
                <a:srgbClr val="008000"/>
              </a:solidFill>
            </a:endParaRPr>
          </a:p>
          <a:p>
            <a:r>
              <a:rPr lang="zh-TW" altLang="en-US" dirty="0">
                <a:solidFill>
                  <a:srgbClr val="0000FF"/>
                </a:solidFill>
              </a:rPr>
              <a:t>缺點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回應時間較長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擴充性不佳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無法區隔商業邏輯層和展現層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通常會受限於平台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787FB57E-CEB9-2F48-A272-1218E416EC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二</a:t>
            </a:r>
            <a:r>
              <a:rPr lang="en-US" altLang="en-US">
                <a:latin typeface="Consolas" panose="020B0609020204030204" pitchFamily="49" charset="0"/>
              </a:rPr>
              <a:t>、</a:t>
            </a:r>
            <a:r>
              <a:rPr lang="en-US" altLang="zh-TW" b="1">
                <a:latin typeface="Consolas" panose="020B0609020204030204" pitchFamily="49" charset="0"/>
              </a:rPr>
              <a:t>Web</a:t>
            </a:r>
            <a:r>
              <a:rPr lang="en-US" altLang="zh-TW">
                <a:latin typeface="Consolas" panose="020B0609020204030204" pitchFamily="49" charset="0"/>
              </a:rPr>
              <a:t> </a:t>
            </a:r>
            <a:r>
              <a:rPr lang="zh-TW" altLang="en-US">
                <a:latin typeface="Consolas" panose="020B0609020204030204" pitchFamily="49" charset="0"/>
              </a:rPr>
              <a:t>應用程式技術範疇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769E458B-B063-DD4E-86F3-FA4549E99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altLang="zh-TW" dirty="0"/>
              <a:t>B. </a:t>
            </a:r>
            <a:r>
              <a:rPr lang="en-US" altLang="zh-TW" i="1" dirty="0"/>
              <a:t>ISAPI</a:t>
            </a:r>
            <a:r>
              <a:rPr lang="en-US" altLang="zh-TW" dirty="0"/>
              <a:t>/</a:t>
            </a:r>
            <a:r>
              <a:rPr lang="en-US" altLang="zh-TW" i="1" dirty="0"/>
              <a:t>WAI</a:t>
            </a:r>
            <a:r>
              <a:rPr lang="zh-TW" altLang="en-US" b="0" dirty="0"/>
              <a:t>：</a:t>
            </a:r>
          </a:p>
          <a:p>
            <a:pPr lvl="1"/>
            <a:r>
              <a:rPr lang="zh-TW" altLang="en-US" dirty="0"/>
              <a:t>為了增加 </a:t>
            </a:r>
            <a:r>
              <a:rPr lang="en-US" altLang="zh-TW" b="1" i="1" dirty="0"/>
              <a:t>client</a:t>
            </a:r>
            <a:r>
              <a:rPr lang="en-US" altLang="zh-TW" dirty="0"/>
              <a:t> </a:t>
            </a:r>
            <a:r>
              <a:rPr lang="zh-TW" altLang="en-US" dirty="0"/>
              <a:t>端與 </a:t>
            </a:r>
            <a:r>
              <a:rPr lang="en-US" altLang="zh-TW" b="1" i="1" dirty="0"/>
              <a:t>web server</a:t>
            </a:r>
            <a:r>
              <a:rPr lang="en-US" altLang="zh-TW" dirty="0"/>
              <a:t> </a:t>
            </a:r>
            <a:r>
              <a:rPr lang="zh-TW" altLang="en-US" dirty="0"/>
              <a:t>的互動並且增強其功能而發展了一套專屬延伸 </a:t>
            </a:r>
            <a:r>
              <a:rPr lang="en-US" altLang="zh-TW" b="1" i="1" dirty="0"/>
              <a:t>API (server extension API)</a:t>
            </a:r>
            <a:r>
              <a:rPr lang="en-US" altLang="zh-TW" dirty="0"/>
              <a:t> </a:t>
            </a:r>
            <a:r>
              <a:rPr lang="zh-TW" altLang="en-US" dirty="0"/>
              <a:t>以提供給程式開發人員使用。</a:t>
            </a:r>
          </a:p>
          <a:p>
            <a:pPr lvl="1"/>
            <a:r>
              <a:rPr lang="en-US" altLang="zh-TW" b="1" i="1" dirty="0"/>
              <a:t>Microsoft IIS</a:t>
            </a:r>
            <a:r>
              <a:rPr lang="en-US" altLang="zh-TW" dirty="0"/>
              <a:t> </a:t>
            </a:r>
            <a:r>
              <a:rPr lang="zh-TW" altLang="en-US" dirty="0"/>
              <a:t>所提供的稱之為 </a:t>
            </a:r>
            <a:r>
              <a:rPr lang="en-US" altLang="zh-TW" b="1" i="1" dirty="0">
                <a:solidFill>
                  <a:srgbClr val="FF0000"/>
                </a:solidFill>
              </a:rPr>
              <a:t>ISAPI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b="1" i="1" dirty="0"/>
              <a:t>Netscape </a:t>
            </a:r>
            <a:r>
              <a:rPr lang="en-US" altLang="zh-TW" b="1" i="1" dirty="0" err="1"/>
              <a:t>iPlanet</a:t>
            </a:r>
            <a:r>
              <a:rPr lang="en-US" altLang="zh-TW" dirty="0"/>
              <a:t> </a:t>
            </a:r>
            <a:r>
              <a:rPr lang="zh-TW" altLang="en-US" dirty="0"/>
              <a:t>也有提供此 </a:t>
            </a:r>
            <a:r>
              <a:rPr lang="en-US" altLang="zh-TW" b="1" i="1" dirty="0"/>
              <a:t>API</a:t>
            </a:r>
            <a:r>
              <a:rPr lang="en-US" altLang="zh-TW" dirty="0"/>
              <a:t> </a:t>
            </a:r>
            <a:r>
              <a:rPr lang="zh-TW" altLang="en-US" dirty="0"/>
              <a:t>稱之為 </a:t>
            </a:r>
            <a:r>
              <a:rPr lang="en-US" altLang="zh-TW" b="1" i="1" dirty="0">
                <a:solidFill>
                  <a:srgbClr val="FF0000"/>
                </a:solidFill>
              </a:rPr>
              <a:t>NSAPI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b="1" i="1" dirty="0">
                <a:solidFill>
                  <a:srgbClr val="FF0000"/>
                </a:solidFill>
              </a:rPr>
              <a:t>WAI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6595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C167F-FA53-E849-B126-8976D339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ISAPI</a:t>
            </a:r>
            <a:r>
              <a:rPr lang="zh-CN" altLang="en-US" dirty="0"/>
              <a:t>程式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E7559B-1B52-714F-AB3B-646A51B84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7" y="1628775"/>
            <a:ext cx="5616624" cy="46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2C008ECB-C02B-7D47-B5DC-CBBAF835D5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ISAPI/WAI </a:t>
            </a:r>
            <a:r>
              <a:rPr lang="zh-TW" altLang="en-US" b="0" dirty="0"/>
              <a:t>的優缺點：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7F8EF9F5-0428-ED40-BBB7-BBA9121CFE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5399" y="1916832"/>
            <a:ext cx="10972799" cy="3319463"/>
          </a:xfrm>
        </p:spPr>
        <p:txBody>
          <a:bodyPr/>
          <a:lstStyle/>
          <a:p>
            <a:r>
              <a:rPr lang="zh-TW" altLang="en-US" dirty="0"/>
              <a:t>優點</a:t>
            </a:r>
            <a:r>
              <a:rPr lang="en-US" altLang="en-US" dirty="0"/>
              <a:t>：</a:t>
            </a:r>
          </a:p>
          <a:p>
            <a:pPr lvl="1"/>
            <a:r>
              <a:rPr lang="en-US" altLang="zh-TW" b="1" i="1" dirty="0"/>
              <a:t>ISAPI/WPI </a:t>
            </a:r>
            <a:r>
              <a:rPr lang="zh-TW" altLang="en-US" dirty="0"/>
              <a:t>的效能頗佳</a:t>
            </a:r>
            <a:r>
              <a:rPr lang="en-US" altLang="zh-TW" dirty="0"/>
              <a:t>(</a:t>
            </a:r>
            <a:r>
              <a:rPr lang="zh-TW" altLang="en-US" dirty="0"/>
              <a:t>與 </a:t>
            </a:r>
            <a:r>
              <a:rPr lang="en-US" altLang="zh-TW" b="1" i="1" dirty="0"/>
              <a:t>CGI</a:t>
            </a:r>
            <a:r>
              <a:rPr lang="en-US" altLang="zh-TW" dirty="0"/>
              <a:t> </a:t>
            </a:r>
            <a:r>
              <a:rPr lang="zh-TW" altLang="en-US" dirty="0"/>
              <a:t>比較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缺點：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撰寫與維護上不易上手。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這些 </a:t>
            </a:r>
            <a:r>
              <a:rPr lang="en-US" altLang="zh-TW" b="1" i="1" dirty="0">
                <a:solidFill>
                  <a:srgbClr val="FF0000"/>
                </a:solidFill>
              </a:rPr>
              <a:t>server extension API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往往只針對特定的伺服器有作用，也缺少了在部署與移植應用程式上的彈性。</a:t>
            </a:r>
          </a:p>
        </p:txBody>
      </p:sp>
    </p:spTree>
    <p:extLst>
      <p:ext uri="{BB962C8B-B14F-4D97-AF65-F5344CB8AC3E}">
        <p14:creationId xmlns:p14="http://schemas.microsoft.com/office/powerpoint/2010/main" val="74582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F1D52E50-EDA3-EF46-A2A1-71BFEAB33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二</a:t>
            </a:r>
            <a:r>
              <a:rPr lang="en-US" altLang="en-US">
                <a:latin typeface="Consolas" panose="020B0609020204030204" pitchFamily="49" charset="0"/>
              </a:rPr>
              <a:t>、</a:t>
            </a:r>
            <a:r>
              <a:rPr lang="en-US" altLang="zh-TW" b="1">
                <a:latin typeface="Consolas" panose="020B0609020204030204" pitchFamily="49" charset="0"/>
              </a:rPr>
              <a:t>Web</a:t>
            </a:r>
            <a:r>
              <a:rPr lang="en-US" altLang="zh-TW">
                <a:latin typeface="Consolas" panose="020B0609020204030204" pitchFamily="49" charset="0"/>
              </a:rPr>
              <a:t> </a:t>
            </a:r>
            <a:r>
              <a:rPr lang="zh-TW" altLang="en-US">
                <a:latin typeface="Consolas" panose="020B0609020204030204" pitchFamily="49" charset="0"/>
              </a:rPr>
              <a:t>應用程式技術範疇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B3053C4B-39BF-A945-96B1-8EF957730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9" y="1981200"/>
            <a:ext cx="8353425" cy="4114800"/>
          </a:xfrm>
        </p:spPr>
        <p:txBody>
          <a:bodyPr/>
          <a:lstStyle/>
          <a:p>
            <a:r>
              <a:rPr lang="en-US" altLang="zh-TW" dirty="0"/>
              <a:t>C. </a:t>
            </a:r>
            <a:r>
              <a:rPr lang="en-US" altLang="zh-TW" i="1" dirty="0"/>
              <a:t>IDC/HTX</a:t>
            </a:r>
            <a:r>
              <a:rPr lang="zh-TW" altLang="en-US" b="0" dirty="0"/>
              <a:t>：</a:t>
            </a:r>
          </a:p>
          <a:p>
            <a:pPr lvl="1"/>
            <a:r>
              <a:rPr lang="en-US" altLang="zh-TW" sz="2000" i="1" dirty="0"/>
              <a:t>IDC </a:t>
            </a:r>
            <a:r>
              <a:rPr lang="en-US" altLang="zh-TW" sz="2000" i="1" dirty="0">
                <a:sym typeface="Wingdings" pitchFamily="2" charset="2"/>
              </a:rPr>
              <a:t></a:t>
            </a:r>
            <a:r>
              <a:rPr lang="en-US" altLang="zh-TW" sz="2000" i="1" dirty="0"/>
              <a:t> Internet Database Connector</a:t>
            </a:r>
          </a:p>
          <a:p>
            <a:pPr lvl="1"/>
            <a:r>
              <a:rPr lang="en-US" altLang="zh-TW" sz="2000" i="1" dirty="0"/>
              <a:t>HTX </a:t>
            </a:r>
            <a:r>
              <a:rPr lang="en-US" altLang="zh-TW" sz="2000" i="1" dirty="0">
                <a:sym typeface="Wingdings" pitchFamily="2" charset="2"/>
              </a:rPr>
              <a:t></a:t>
            </a:r>
            <a:r>
              <a:rPr lang="en-US" altLang="zh-TW" sz="2000" i="1" dirty="0"/>
              <a:t> </a:t>
            </a:r>
            <a:r>
              <a:rPr lang="en-US" altLang="zh-TW" sz="2000" i="1" dirty="0" err="1"/>
              <a:t>HyperText</a:t>
            </a:r>
            <a:r>
              <a:rPr lang="en-US" altLang="zh-TW" sz="2000" i="1" dirty="0"/>
              <a:t> Markup Language extension</a:t>
            </a:r>
            <a:r>
              <a:rPr lang="en-US" altLang="zh-TW" sz="2000" dirty="0"/>
              <a:t> </a:t>
            </a:r>
          </a:p>
          <a:p>
            <a:pPr lvl="1"/>
            <a:r>
              <a:rPr lang="zh-TW" altLang="en-US" sz="2000" dirty="0"/>
              <a:t>為了讓網頁更有互動性 </a:t>
            </a:r>
            <a:r>
              <a:rPr lang="en-US" altLang="zh-TW" sz="2000" i="1" dirty="0"/>
              <a:t>Microsoft</a:t>
            </a:r>
            <a:r>
              <a:rPr lang="en-US" altLang="zh-TW" sz="2000" dirty="0"/>
              <a:t> </a:t>
            </a:r>
            <a:r>
              <a:rPr lang="zh-TW" altLang="en-US" sz="2000" dirty="0"/>
              <a:t>則提供了 </a:t>
            </a:r>
            <a:r>
              <a:rPr lang="en-US" altLang="zh-TW" sz="2000" i="1" dirty="0"/>
              <a:t>IDC</a:t>
            </a:r>
            <a:r>
              <a:rPr lang="zh-TW" altLang="en-US" sz="2000" dirty="0"/>
              <a:t>與 </a:t>
            </a:r>
            <a:r>
              <a:rPr lang="en-US" altLang="zh-TW" sz="2000" i="1" dirty="0"/>
              <a:t>HTX</a:t>
            </a:r>
            <a:r>
              <a:rPr lang="en-US" altLang="zh-TW" sz="2000" dirty="0"/>
              <a:t> </a:t>
            </a:r>
            <a:r>
              <a:rPr lang="zh-TW" altLang="en-US" sz="2000" dirty="0"/>
              <a:t>技術希望來降低開發 </a:t>
            </a:r>
            <a:r>
              <a:rPr lang="en-US" altLang="zh-TW" sz="2000" i="1" dirty="0"/>
              <a:t>Web application</a:t>
            </a:r>
            <a:r>
              <a:rPr lang="en-US" altLang="zh-TW" sz="2000" dirty="0"/>
              <a:t> </a:t>
            </a:r>
            <a:r>
              <a:rPr lang="zh-TW" altLang="en-US" sz="2000" dirty="0"/>
              <a:t>的門檻。</a:t>
            </a:r>
          </a:p>
          <a:p>
            <a:pPr lvl="2"/>
            <a:r>
              <a:rPr lang="zh-TW" altLang="en-US" sz="2000" dirty="0"/>
              <a:t>一般來說我們可以在 </a:t>
            </a:r>
            <a:r>
              <a:rPr lang="en-US" altLang="zh-TW" sz="2000" i="1" dirty="0"/>
              <a:t>IDC</a:t>
            </a:r>
            <a:r>
              <a:rPr lang="en-US" altLang="zh-TW" sz="2000" dirty="0"/>
              <a:t> </a:t>
            </a:r>
            <a:r>
              <a:rPr lang="zh-TW" altLang="en-US" sz="2000" dirty="0"/>
              <a:t>下一些 </a:t>
            </a:r>
            <a:r>
              <a:rPr lang="en-US" altLang="zh-TW" sz="2000" i="1" dirty="0"/>
              <a:t>SQL</a:t>
            </a:r>
            <a:r>
              <a:rPr lang="en-US" altLang="zh-TW" sz="2000" dirty="0"/>
              <a:t> </a:t>
            </a:r>
            <a:r>
              <a:rPr lang="zh-TW" altLang="en-US" sz="2000" dirty="0"/>
              <a:t>指令來存取 </a:t>
            </a:r>
            <a:r>
              <a:rPr lang="en-US" altLang="zh-TW" sz="2000" i="1" dirty="0"/>
              <a:t>DB</a:t>
            </a:r>
            <a:r>
              <a:rPr lang="en-US" altLang="zh-TW" sz="2000" dirty="0"/>
              <a:t> </a:t>
            </a:r>
            <a:r>
              <a:rPr lang="zh-TW" altLang="en-US" sz="2000" dirty="0"/>
              <a:t>中的資料。</a:t>
            </a:r>
          </a:p>
          <a:p>
            <a:pPr lvl="2"/>
            <a:r>
              <a:rPr lang="zh-TW" altLang="en-US" sz="2000" dirty="0"/>
              <a:t>之後再藉由 </a:t>
            </a:r>
            <a:r>
              <a:rPr lang="en-US" altLang="zh-TW" sz="2000" i="1" dirty="0"/>
              <a:t>HTX</a:t>
            </a:r>
            <a:r>
              <a:rPr lang="en-US" altLang="zh-TW" sz="2000" dirty="0"/>
              <a:t> </a:t>
            </a:r>
            <a:r>
              <a:rPr lang="zh-TW" altLang="en-US" sz="2000" dirty="0"/>
              <a:t>將資料輸出為 </a:t>
            </a:r>
            <a:r>
              <a:rPr lang="en-US" altLang="zh-TW" sz="2000" i="1" dirty="0"/>
              <a:t>HTML</a:t>
            </a:r>
            <a:r>
              <a:rPr lang="en-US" altLang="zh-TW" sz="2000" dirty="0"/>
              <a:t> </a:t>
            </a:r>
            <a:r>
              <a:rPr lang="zh-TW" altLang="en-US" sz="2000" dirty="0"/>
              <a:t>格式回傳給 </a:t>
            </a:r>
            <a:r>
              <a:rPr lang="en-US" altLang="zh-TW" sz="2000" i="1" dirty="0"/>
              <a:t>Client</a:t>
            </a:r>
            <a:r>
              <a:rPr lang="en-US" altLang="zh-TW" sz="2000" dirty="0"/>
              <a:t> </a:t>
            </a:r>
            <a:r>
              <a:rPr lang="zh-TW" altLang="en-US" sz="2000" dirty="0"/>
              <a:t>端 </a:t>
            </a:r>
            <a:r>
              <a:rPr lang="en-US" altLang="zh-TW" sz="2000" dirty="0"/>
              <a:t>(</a:t>
            </a:r>
            <a:r>
              <a:rPr lang="en-US" altLang="zh-TW" sz="2000" i="1" dirty="0"/>
              <a:t>IIS 1.0 ~2.0 </a:t>
            </a:r>
            <a:r>
              <a:rPr lang="zh-TW" altLang="en-US" sz="2000" dirty="0"/>
              <a:t>的時代通常都使用這種技術</a:t>
            </a:r>
            <a:r>
              <a:rPr lang="en-US" altLang="zh-TW" sz="2000" dirty="0"/>
              <a:t>)</a:t>
            </a:r>
            <a:r>
              <a:rPr lang="zh-TW" altLang="en-US" sz="2000" dirty="0"/>
              <a:t>。 </a:t>
            </a:r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94058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C439D-66E5-6F47-90A0-ECEC0958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課程總覽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B889E1-D86A-6548-AAA5-5433EC0E2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Web </a:t>
            </a:r>
            <a:r>
              <a:rPr lang="zh-TW" altLang="en-US" dirty="0"/>
              <a:t>應用程式發展時序</a:t>
            </a:r>
            <a:r>
              <a:rPr lang="zh-CN" altLang="en-US" dirty="0"/>
              <a:t>與</a:t>
            </a:r>
            <a:r>
              <a:rPr lang="zh-TW" altLang="en-US" dirty="0"/>
              <a:t>技術</a:t>
            </a:r>
            <a:endParaRPr lang="en-US" altLang="zh-TW" dirty="0"/>
          </a:p>
          <a:p>
            <a:r>
              <a:rPr lang="en" altLang="zh-TW" dirty="0"/>
              <a:t>Java Servlet</a:t>
            </a:r>
            <a:r>
              <a:rPr lang="zh-TW" altLang="en-US" dirty="0"/>
              <a:t>、</a:t>
            </a:r>
            <a:r>
              <a:rPr lang="en-US" altLang="zh-TW" dirty="0"/>
              <a:t>Filter</a:t>
            </a:r>
            <a:r>
              <a:rPr lang="zh-TW" altLang="en-US" dirty="0"/>
              <a:t>、</a:t>
            </a:r>
            <a:r>
              <a:rPr lang="en" altLang="zh-TW" dirty="0" err="1"/>
              <a:t>AsyncContext</a:t>
            </a:r>
            <a:endParaRPr lang="en" altLang="zh-TW" dirty="0"/>
          </a:p>
          <a:p>
            <a:r>
              <a:rPr lang="en" altLang="zh-TW" dirty="0"/>
              <a:t>JSP</a:t>
            </a:r>
            <a:r>
              <a:rPr lang="zh-TW" altLang="en-US" dirty="0"/>
              <a:t>、</a:t>
            </a:r>
            <a:r>
              <a:rPr lang="en-US" altLang="zh-TW" dirty="0"/>
              <a:t>EL</a:t>
            </a:r>
            <a:r>
              <a:rPr lang="zh-TW" altLang="en-US" dirty="0"/>
              <a:t>、</a:t>
            </a:r>
            <a:r>
              <a:rPr lang="en-US" altLang="zh-TW" dirty="0"/>
              <a:t>JSTL</a:t>
            </a:r>
            <a:r>
              <a:rPr lang="zh-TW" altLang="en-US" dirty="0"/>
              <a:t>、</a:t>
            </a:r>
            <a:r>
              <a:rPr lang="en" altLang="zh-TW" dirty="0"/>
              <a:t>MVC</a:t>
            </a:r>
            <a:r>
              <a:rPr lang="zh-TW" altLang="en-US" dirty="0"/>
              <a:t>模型</a:t>
            </a:r>
            <a:endParaRPr lang="en-US" altLang="zh-TW" dirty="0"/>
          </a:p>
          <a:p>
            <a:r>
              <a:rPr lang="en-US" altLang="zh-TW" dirty="0"/>
              <a:t>Session </a:t>
            </a:r>
            <a:r>
              <a:rPr lang="zh-TW" altLang="en-US" dirty="0"/>
              <a:t>管理機制</a:t>
            </a:r>
            <a:endParaRPr lang="en-US" altLang="zh-TW" dirty="0"/>
          </a:p>
          <a:p>
            <a:r>
              <a:rPr lang="en-US" altLang="zh-TW" dirty="0"/>
              <a:t>Rest/</a:t>
            </a:r>
            <a:r>
              <a:rPr lang="en-US" altLang="zh-TW" dirty="0" err="1"/>
              <a:t>RestFul</a:t>
            </a:r>
            <a:endParaRPr lang="en-US" altLang="zh-TW" dirty="0"/>
          </a:p>
          <a:p>
            <a:r>
              <a:rPr lang="zh-TW" altLang="en-US" dirty="0"/>
              <a:t>標籤</a:t>
            </a:r>
            <a:r>
              <a:rPr lang="en-US" altLang="zh-TW" dirty="0"/>
              <a:t> Tag</a:t>
            </a:r>
            <a:r>
              <a:rPr lang="zh-TW" altLang="en-US" dirty="0"/>
              <a:t>（</a:t>
            </a:r>
            <a:r>
              <a:rPr lang="en-US" altLang="zh-TW" dirty="0"/>
              <a:t>JavaBean</a:t>
            </a:r>
            <a:r>
              <a:rPr lang="zh-TW" altLang="en-US" dirty="0"/>
              <a:t>、客製化標籤）</a:t>
            </a:r>
            <a:endParaRPr lang="en-US" altLang="zh-TW" dirty="0"/>
          </a:p>
          <a:p>
            <a:r>
              <a:rPr lang="en-US" altLang="zh-TW" dirty="0"/>
              <a:t>JPA</a:t>
            </a:r>
            <a:r>
              <a:rPr lang="zh-TW" altLang="en-US" dirty="0"/>
              <a:t>（持久化模型）與</a:t>
            </a:r>
            <a:r>
              <a:rPr lang="en-US" altLang="zh-TW" dirty="0"/>
              <a:t>JNDI</a:t>
            </a:r>
          </a:p>
          <a:p>
            <a:r>
              <a:rPr lang="en-US" altLang="zh-TW" dirty="0"/>
              <a:t>WebSocket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5198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6DEAA-63B5-3C49-AEFF-F7258FEC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</a:t>
            </a:r>
            <a:r>
              <a:rPr kumimoji="1" lang="en-US" altLang="zh-TW" dirty="0" err="1"/>
              <a:t>dc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1624BB-47D7-D24C-B453-0D311994FB4B}"/>
              </a:ext>
            </a:extLst>
          </p:cNvPr>
          <p:cNvSpPr/>
          <p:nvPr/>
        </p:nvSpPr>
        <p:spPr>
          <a:xfrm>
            <a:off x="692148" y="1628775"/>
            <a:ext cx="4571999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>
                <a:latin typeface=""/>
              </a:rPr>
              <a:t>Datasource: Web SQL</a:t>
            </a:r>
          </a:p>
          <a:p>
            <a:r>
              <a:rPr lang="zh-TW" altLang="en-US" dirty="0">
                <a:latin typeface=""/>
              </a:rPr>
              <a:t>Username: SQLAdmin</a:t>
            </a:r>
          </a:p>
          <a:p>
            <a:r>
              <a:rPr lang="zh-TW" altLang="en-US" dirty="0">
                <a:latin typeface=""/>
              </a:rPr>
              <a:t>Template: sample.htx</a:t>
            </a:r>
          </a:p>
          <a:p>
            <a:r>
              <a:rPr lang="zh-TW" altLang="en-US" dirty="0">
                <a:latin typeface=""/>
              </a:rPr>
              <a:t>SQLStatement: </a:t>
            </a:r>
          </a:p>
          <a:p>
            <a:r>
              <a:rPr lang="zh-TW" altLang="en-US" dirty="0">
                <a:latin typeface=""/>
              </a:rPr>
              <a:t>+SELECT au_lname, ytd_sales  </a:t>
            </a:r>
          </a:p>
          <a:p>
            <a:r>
              <a:rPr lang="zh-TW" altLang="en-US" dirty="0">
                <a:latin typeface=""/>
              </a:rPr>
              <a:t>+ from pubs.dbo.titleview </a:t>
            </a:r>
          </a:p>
          <a:p>
            <a:r>
              <a:rPr lang="zh-TW" altLang="en-US" dirty="0">
                <a:latin typeface=""/>
              </a:rPr>
              <a:t>+ where ytd_sales&gt;5000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9D5DB-0400-DC41-BD03-2FBEC83A8A4A}"/>
              </a:ext>
            </a:extLst>
          </p:cNvPr>
          <p:cNvSpPr/>
          <p:nvPr/>
        </p:nvSpPr>
        <p:spPr>
          <a:xfrm>
            <a:off x="6646071" y="620688"/>
            <a:ext cx="4572000" cy="57861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TW" altLang="en-US" sz="1000" dirty="0"/>
              <a:t>&lt;HTML&gt; </a:t>
            </a:r>
          </a:p>
          <a:p>
            <a:r>
              <a:rPr lang="zh-TW" altLang="en-US" sz="1000" dirty="0"/>
              <a:t>&lt;BODY&gt; </a:t>
            </a:r>
          </a:p>
          <a:p>
            <a:r>
              <a:rPr lang="zh-TW" altLang="en-US" sz="1000" dirty="0"/>
              <a:t>&lt;HEAD&gt;&lt;TITLE&gt;Authors and YTD Sales&lt;/TITLE&gt;&lt;/HEAD&gt; </a:t>
            </a:r>
          </a:p>
          <a:p>
            <a:r>
              <a:rPr lang="zh-TW" altLang="en-US" sz="1000" dirty="0"/>
              <a:t>&lt;%if idc.sales EQ ""%&gt; </a:t>
            </a:r>
          </a:p>
          <a:p>
            <a:endParaRPr lang="zh-TW" altLang="en-US" sz="1000" dirty="0"/>
          </a:p>
          <a:p>
            <a:r>
              <a:rPr lang="zh-TW" altLang="en-US" sz="1000" dirty="0"/>
              <a:t>&lt;H2&gt;Authors with sales greater than &lt;I&gt;5000&lt;/I&gt;&lt;/H2&gt; </a:t>
            </a:r>
          </a:p>
          <a:p>
            <a:r>
              <a:rPr lang="zh-TW" altLang="en-US" sz="1000" dirty="0"/>
              <a:t>&lt;%else%&gt; </a:t>
            </a:r>
          </a:p>
          <a:p>
            <a:endParaRPr lang="zh-TW" altLang="en-US" sz="1000" dirty="0"/>
          </a:p>
          <a:p>
            <a:r>
              <a:rPr lang="zh-TW" altLang="en-US" sz="1000" dirty="0"/>
              <a:t>&lt;H2&gt;Authors with sales greater than &lt;I&gt;&lt;%idc.sales%&gt;&lt;/I&gt;&lt;/H2&gt; </a:t>
            </a:r>
          </a:p>
          <a:p>
            <a:r>
              <a:rPr lang="zh-TW" altLang="en-US" sz="1000" dirty="0"/>
              <a:t>&lt;%endif%&gt; </a:t>
            </a:r>
          </a:p>
          <a:p>
            <a:endParaRPr lang="zh-TW" altLang="en-US" sz="1000" dirty="0"/>
          </a:p>
          <a:p>
            <a:r>
              <a:rPr lang="zh-TW" altLang="en-US" sz="1000" dirty="0"/>
              <a:t>&lt;P&gt; </a:t>
            </a:r>
          </a:p>
          <a:p>
            <a:r>
              <a:rPr lang="zh-TW" altLang="en-US" sz="1000" dirty="0"/>
              <a:t>&lt;%begindetail%&gt; </a:t>
            </a:r>
          </a:p>
          <a:p>
            <a:r>
              <a:rPr lang="zh-TW" altLang="en-US" sz="1000" dirty="0"/>
              <a:t>&lt;%if CurrentRecord NE 0 %&gt; </a:t>
            </a:r>
          </a:p>
          <a:p>
            <a:endParaRPr lang="zh-TW" altLang="en-US" sz="1000" dirty="0"/>
          </a:p>
          <a:p>
            <a:r>
              <a:rPr lang="zh-TW" altLang="en-US" sz="1000" dirty="0"/>
              <a:t>Query results: </a:t>
            </a:r>
          </a:p>
          <a:p>
            <a:r>
              <a:rPr lang="zh-TW" altLang="en-US" sz="1000" dirty="0"/>
              <a:t>&lt;B&gt;Author YTD Sales&lt;BR&gt;&lt;/B&gt; </a:t>
            </a:r>
          </a:p>
          <a:p>
            <a:r>
              <a:rPr lang="zh-TW" altLang="en-US" sz="1000" dirty="0"/>
              <a:t>&lt;%endif%&gt; </a:t>
            </a:r>
          </a:p>
          <a:p>
            <a:r>
              <a:rPr lang="zh-TW" altLang="en-US" sz="1000" dirty="0"/>
              <a:t>&lt;%au_lname%&gt;&lt;%ytd_sales%&gt; </a:t>
            </a:r>
          </a:p>
          <a:p>
            <a:r>
              <a:rPr lang="zh-TW" altLang="en-US" sz="1000" dirty="0"/>
              <a:t>&lt;%enddetail%&gt; </a:t>
            </a:r>
          </a:p>
          <a:p>
            <a:r>
              <a:rPr lang="zh-TW" altLang="en-US" sz="1000" dirty="0"/>
              <a:t>&lt;P&gt; </a:t>
            </a:r>
          </a:p>
          <a:p>
            <a:r>
              <a:rPr lang="zh-TW" altLang="en-US" sz="1000" dirty="0"/>
              <a:t>&lt;%if CurrentRecord EQ 0 %&gt; </a:t>
            </a:r>
          </a:p>
          <a:p>
            <a:r>
              <a:rPr lang="zh-TW" altLang="en-US" sz="1000" dirty="0"/>
              <a:t>&lt;I&gt;&lt;B&gt;Sorry, no authors had YTD sales greater than &lt;/I&gt; </a:t>
            </a:r>
          </a:p>
          <a:p>
            <a:r>
              <a:rPr lang="zh-TW" altLang="en-US" sz="1000" dirty="0"/>
              <a:t>&lt;%idc.sales%&gt;.&lt;/B&gt; </a:t>
            </a:r>
          </a:p>
          <a:p>
            <a:endParaRPr lang="zh-TW" altLang="en-US" sz="1000" dirty="0"/>
          </a:p>
          <a:p>
            <a:r>
              <a:rPr lang="zh-TW" altLang="en-US" sz="1000" dirty="0"/>
              <a:t>&lt;P&gt; </a:t>
            </a:r>
          </a:p>
          <a:p>
            <a:r>
              <a:rPr lang="zh-TW" altLang="en-US" sz="1000" dirty="0"/>
              <a:t>&lt;%else%&gt; </a:t>
            </a:r>
          </a:p>
          <a:p>
            <a:endParaRPr lang="zh-TW" altLang="en-US" sz="1000" dirty="0"/>
          </a:p>
          <a:p>
            <a:r>
              <a:rPr lang="zh-TW" altLang="en-US" sz="1000" dirty="0"/>
              <a:t>&lt;HR&gt; </a:t>
            </a:r>
          </a:p>
          <a:p>
            <a:r>
              <a:rPr lang="zh-TW" altLang="en-US" sz="1000" dirty="0"/>
              <a:t>&lt;I&gt; </a:t>
            </a:r>
          </a:p>
          <a:p>
            <a:r>
              <a:rPr lang="zh-TW" altLang="en-US" sz="1000" dirty="0"/>
              <a:t>The Web page you see here was created by merging the results of the SQL query  </a:t>
            </a:r>
          </a:p>
          <a:p>
            <a:r>
              <a:rPr lang="zh-TW" altLang="en-US" sz="1000" dirty="0"/>
              <a:t>with the template file Sample.htx. </a:t>
            </a:r>
          </a:p>
          <a:p>
            <a:r>
              <a:rPr lang="zh-TW" altLang="en-US" sz="1000" dirty="0"/>
              <a:t>&lt;/I&gt; </a:t>
            </a:r>
          </a:p>
          <a:p>
            <a:r>
              <a:rPr lang="zh-TW" altLang="en-US" sz="1000" dirty="0"/>
              <a:t>&lt;%endif%&gt; </a:t>
            </a:r>
          </a:p>
          <a:p>
            <a:r>
              <a:rPr lang="zh-TW" altLang="en-US" sz="1000" dirty="0"/>
              <a:t>&lt;/BODY&gt; </a:t>
            </a:r>
          </a:p>
          <a:p>
            <a:r>
              <a:rPr lang="zh-TW" altLang="en-US" sz="1000" dirty="0"/>
              <a:t>&lt;/HTML&gt;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6153D33-47AA-3648-BC56-03563044FC82}"/>
              </a:ext>
            </a:extLst>
          </p:cNvPr>
          <p:cNvSpPr txBox="1">
            <a:spLocks/>
          </p:cNvSpPr>
          <p:nvPr/>
        </p:nvSpPr>
        <p:spPr bwMode="auto">
          <a:xfrm>
            <a:off x="5159896" y="836613"/>
            <a:ext cx="1353344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華康儷中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  <a:cs typeface="華康儷中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  <a:cs typeface="華康儷中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  <a:cs typeface="華康儷中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  <a:cs typeface="華康儷中黑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defRPr>
            </a:lvl9pPr>
          </a:lstStyle>
          <a:p>
            <a:r>
              <a:rPr lang="en-US" altLang="zh-CN" kern="0" dirty="0" err="1"/>
              <a:t>htx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147231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0F805CE-C306-4742-AEF1-77461D4429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二</a:t>
            </a:r>
            <a:r>
              <a:rPr lang="en-US" altLang="en-US">
                <a:latin typeface="Consolas" panose="020B0609020204030204" pitchFamily="49" charset="0"/>
              </a:rPr>
              <a:t>、</a:t>
            </a:r>
            <a:r>
              <a:rPr lang="en-US" altLang="zh-TW" b="1">
                <a:latin typeface="Consolas" panose="020B0609020204030204" pitchFamily="49" charset="0"/>
              </a:rPr>
              <a:t>Web</a:t>
            </a:r>
            <a:r>
              <a:rPr lang="en-US" altLang="zh-TW">
                <a:latin typeface="Consolas" panose="020B0609020204030204" pitchFamily="49" charset="0"/>
              </a:rPr>
              <a:t> </a:t>
            </a:r>
            <a:r>
              <a:rPr lang="zh-TW" altLang="en-US">
                <a:latin typeface="Consolas" panose="020B0609020204030204" pitchFamily="49" charset="0"/>
              </a:rPr>
              <a:t>應用程式技術範疇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8F9CEF9-BAB6-4642-ABEB-0858C219C8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5400" y="1981200"/>
            <a:ext cx="9286801" cy="4114800"/>
          </a:xfrm>
        </p:spPr>
        <p:txBody>
          <a:bodyPr/>
          <a:lstStyle/>
          <a:p>
            <a:pPr marL="0" indent="0"/>
            <a:r>
              <a:rPr lang="en-US" altLang="zh-TW" i="1" dirty="0"/>
              <a:t>ASP</a:t>
            </a:r>
            <a:r>
              <a:rPr lang="zh-TW" altLang="en-US" b="0" dirty="0"/>
              <a:t>：</a:t>
            </a:r>
          </a:p>
          <a:p>
            <a:pPr lvl="1"/>
            <a:r>
              <a:rPr lang="en-US" altLang="zh-TW" b="1" i="1" dirty="0"/>
              <a:t>IIS 3.0</a:t>
            </a:r>
            <a:r>
              <a:rPr lang="en-US" altLang="zh-TW" dirty="0"/>
              <a:t> </a:t>
            </a:r>
            <a:r>
              <a:rPr lang="zh-TW" altLang="en-US" dirty="0"/>
              <a:t>時代 </a:t>
            </a:r>
            <a:r>
              <a:rPr lang="en-US" altLang="zh-TW" b="1" i="1" dirty="0"/>
              <a:t>Microsoft</a:t>
            </a:r>
            <a:r>
              <a:rPr lang="en-US" altLang="zh-TW" dirty="0"/>
              <a:t> </a:t>
            </a:r>
            <a:r>
              <a:rPr lang="zh-TW" altLang="en-US" dirty="0"/>
              <a:t>又發展一套動態產生網頁內容的技術。</a:t>
            </a:r>
          </a:p>
          <a:p>
            <a:pPr lvl="1"/>
            <a:r>
              <a:rPr lang="en-US" altLang="zh-TW" b="1" i="1" dirty="0"/>
              <a:t>ASP </a:t>
            </a:r>
            <a:r>
              <a:rPr lang="en-US" altLang="zh-TW" b="1" i="1" dirty="0">
                <a:sym typeface="Wingdings" pitchFamily="2" charset="2"/>
              </a:rPr>
              <a:t> </a:t>
            </a:r>
            <a:r>
              <a:rPr lang="en-US" altLang="zh-TW" b="1" i="1" dirty="0"/>
              <a:t>Active Server Page </a:t>
            </a:r>
            <a:r>
              <a:rPr lang="zh-TW" altLang="en-US" dirty="0"/>
              <a:t>簡易的開發環境讓 </a:t>
            </a:r>
            <a:r>
              <a:rPr lang="en-US" altLang="zh-TW" b="1" i="1" dirty="0"/>
              <a:t>Web application</a:t>
            </a:r>
            <a:r>
              <a:rPr lang="en-US" altLang="zh-TW" dirty="0"/>
              <a:t> </a:t>
            </a:r>
            <a:r>
              <a:rPr lang="zh-TW" altLang="en-US" dirty="0"/>
              <a:t>帶入另一個新的里程碑</a:t>
            </a:r>
            <a:r>
              <a:rPr lang="zh-TW" altLang="zh-TW" dirty="0"/>
              <a:t>。</a:t>
            </a:r>
            <a:endParaRPr lang="zh-TW" altLang="en-US" dirty="0"/>
          </a:p>
          <a:p>
            <a:pPr lvl="1"/>
            <a:r>
              <a:rPr lang="zh-TW" altLang="en-US" dirty="0"/>
              <a:t>語法 </a:t>
            </a:r>
            <a:r>
              <a:rPr lang="en-US" altLang="zh-TW" dirty="0"/>
              <a:t>: &lt;% … </a:t>
            </a:r>
            <a:r>
              <a:rPr lang="zh-TW" altLang="en-US" dirty="0"/>
              <a:t>您的程式碼 </a:t>
            </a:r>
            <a:r>
              <a:rPr lang="en-US" altLang="zh-TW" dirty="0"/>
              <a:t>… %&gt; </a:t>
            </a:r>
          </a:p>
        </p:txBody>
      </p:sp>
    </p:spTree>
    <p:extLst>
      <p:ext uri="{BB962C8B-B14F-4D97-AF65-F5344CB8AC3E}">
        <p14:creationId xmlns:p14="http://schemas.microsoft.com/office/powerpoint/2010/main" val="1431809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04D5FF-B90B-3345-9CDA-9E7AF809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ASP</a:t>
            </a:r>
            <a:r>
              <a:rPr kumimoji="1" lang="zh-CN" altLang="en-US" dirty="0"/>
              <a:t>程式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345AB9-DB4B-EE43-AAA9-EFBBA64AB462}"/>
              </a:ext>
            </a:extLst>
          </p:cNvPr>
          <p:cNvSpPr/>
          <p:nvPr/>
        </p:nvSpPr>
        <p:spPr>
          <a:xfrm>
            <a:off x="1919288" y="2060849"/>
            <a:ext cx="5040808" cy="206210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&lt;!DOCTYPE html&gt;</a:t>
            </a:r>
            <a:br>
              <a:rPr lang="en" altLang="zh-TW" dirty="0"/>
            </a:b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&lt;html&gt;</a:t>
            </a:r>
            <a:br>
              <a:rPr lang="en" altLang="zh-TW" dirty="0"/>
            </a:b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&lt;body&gt;</a:t>
            </a:r>
            <a:br>
              <a:rPr lang="en" altLang="zh-TW" dirty="0"/>
            </a:br>
            <a:r>
              <a:rPr lang="en" altLang="zh-TW" dirty="0">
                <a:solidFill>
                  <a:srgbClr val="E80000"/>
                </a:solidFill>
                <a:latin typeface="Consolas" panose="020B0609020204030204" pitchFamily="49" charset="0"/>
              </a:rPr>
              <a:t>&lt;%</a:t>
            </a:r>
            <a:br>
              <a:rPr lang="en" altLang="zh-TW" dirty="0">
                <a:solidFill>
                  <a:srgbClr val="E80000"/>
                </a:solidFill>
                <a:latin typeface="Consolas" panose="020B0609020204030204" pitchFamily="49" charset="0"/>
              </a:rPr>
            </a:br>
            <a:r>
              <a:rPr lang="en" altLang="zh-TW" dirty="0">
                <a:solidFill>
                  <a:srgbClr val="E80000"/>
                </a:solidFill>
                <a:latin typeface="Consolas" panose="020B0609020204030204" pitchFamily="49" charset="0"/>
              </a:rPr>
              <a:t>    </a:t>
            </a:r>
            <a:r>
              <a:rPr lang="en" altLang="zh-TW" dirty="0" err="1">
                <a:solidFill>
                  <a:srgbClr val="E80000"/>
                </a:solidFill>
                <a:latin typeface="Consolas" panose="020B0609020204030204" pitchFamily="49" charset="0"/>
              </a:rPr>
              <a:t>response.write</a:t>
            </a:r>
            <a:r>
              <a:rPr lang="en" altLang="zh-TW" dirty="0">
                <a:solidFill>
                  <a:srgbClr val="E80000"/>
                </a:solidFill>
                <a:latin typeface="Consolas" panose="020B0609020204030204" pitchFamily="49" charset="0"/>
              </a:rPr>
              <a:t>("My first ASP script!")</a:t>
            </a:r>
            <a:br>
              <a:rPr lang="en" altLang="zh-TW" dirty="0">
                <a:solidFill>
                  <a:srgbClr val="E80000"/>
                </a:solidFill>
                <a:latin typeface="Consolas" panose="020B0609020204030204" pitchFamily="49" charset="0"/>
              </a:rPr>
            </a:br>
            <a:r>
              <a:rPr lang="en" altLang="zh-TW" dirty="0">
                <a:solidFill>
                  <a:srgbClr val="E80000"/>
                </a:solidFill>
                <a:latin typeface="Consolas" panose="020B0609020204030204" pitchFamily="49" charset="0"/>
              </a:rPr>
              <a:t>%&gt;</a:t>
            </a:r>
            <a:br>
              <a:rPr lang="en" altLang="zh-TW" dirty="0"/>
            </a:b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&lt;/body&gt;</a:t>
            </a:r>
            <a:br>
              <a:rPr lang="en" altLang="zh-TW" dirty="0"/>
            </a:b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&lt;/html&gt;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E0A778-FE26-164B-BFE0-7423D398D1DF}"/>
              </a:ext>
            </a:extLst>
          </p:cNvPr>
          <p:cNvSpPr/>
          <p:nvPr/>
        </p:nvSpPr>
        <p:spPr>
          <a:xfrm>
            <a:off x="3740176" y="3789041"/>
            <a:ext cx="545216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1400" dirty="0"/>
              <a:t>&lt;%</a:t>
            </a:r>
            <a:br>
              <a:rPr lang="en" altLang="zh-TW" sz="1400" dirty="0"/>
            </a:br>
            <a:r>
              <a:rPr lang="en" altLang="zh-TW" sz="1400" dirty="0"/>
              <a:t>  Set Conn = </a:t>
            </a:r>
            <a:r>
              <a:rPr lang="en" altLang="zh-TW" sz="1400" dirty="0" err="1"/>
              <a:t>Server.CreateObject</a:t>
            </a:r>
            <a:r>
              <a:rPr lang="en" altLang="zh-TW" sz="1400" dirty="0"/>
              <a:t>("</a:t>
            </a:r>
            <a:r>
              <a:rPr lang="en" altLang="zh-TW" sz="1400" dirty="0" err="1"/>
              <a:t>ADODB.Connection</a:t>
            </a:r>
            <a:r>
              <a:rPr lang="en" altLang="zh-TW" sz="1400" dirty="0"/>
              <a:t>")</a:t>
            </a:r>
            <a:br>
              <a:rPr lang="en" altLang="zh-TW" sz="1400" dirty="0"/>
            </a:br>
            <a:r>
              <a:rPr lang="en" altLang="zh-TW" sz="1400" dirty="0"/>
              <a:t>  </a:t>
            </a:r>
            <a:r>
              <a:rPr lang="en" altLang="zh-TW" sz="1400" dirty="0" err="1"/>
              <a:t>Conn.cursorlocation</a:t>
            </a:r>
            <a:r>
              <a:rPr lang="en" altLang="zh-TW" sz="1400" dirty="0"/>
              <a:t>=</a:t>
            </a:r>
            <a:r>
              <a:rPr lang="en" altLang="zh-TW" sz="1400" dirty="0" err="1"/>
              <a:t>adUseClient</a:t>
            </a:r>
            <a:r>
              <a:rPr lang="en" altLang="zh-TW" sz="1400" dirty="0"/>
              <a:t> </a:t>
            </a:r>
            <a:br>
              <a:rPr lang="en" altLang="zh-TW" sz="1400" dirty="0"/>
            </a:br>
            <a:r>
              <a:rPr lang="en" altLang="zh-TW" sz="1400" dirty="0"/>
              <a:t>  </a:t>
            </a:r>
            <a:r>
              <a:rPr lang="en" altLang="zh-TW" sz="1400" dirty="0" err="1"/>
              <a:t>DSNTest</a:t>
            </a:r>
            <a:r>
              <a:rPr lang="en" altLang="zh-TW" sz="1400" dirty="0"/>
              <a:t>="Provider=MSDAORA.1;</a:t>
            </a:r>
          </a:p>
          <a:p>
            <a:r>
              <a:rPr lang="en" altLang="zh-TW" sz="1400" dirty="0"/>
              <a:t>                   Password=pass;</a:t>
            </a:r>
          </a:p>
          <a:p>
            <a:r>
              <a:rPr lang="en" altLang="zh-TW" sz="1400" dirty="0"/>
              <a:t>                   </a:t>
            </a:r>
            <a:r>
              <a:rPr lang="en" altLang="zh-TW" sz="1400" dirty="0" err="1"/>
              <a:t>UserID</a:t>
            </a:r>
            <a:r>
              <a:rPr lang="en" altLang="zh-TW" sz="1400" dirty="0"/>
              <a:t>=name;</a:t>
            </a:r>
          </a:p>
          <a:p>
            <a:r>
              <a:rPr lang="en" altLang="zh-TW" sz="1400" dirty="0"/>
              <a:t>                   Data Source=</a:t>
            </a:r>
            <a:r>
              <a:rPr lang="en" altLang="zh-TW" sz="1400" dirty="0" err="1"/>
              <a:t>data.world</a:t>
            </a:r>
            <a:r>
              <a:rPr lang="en" altLang="zh-TW" sz="1400" dirty="0"/>
              <a:t>"</a:t>
            </a:r>
            <a:br>
              <a:rPr lang="en" altLang="zh-TW" sz="1400" dirty="0"/>
            </a:br>
            <a:r>
              <a:rPr lang="en" altLang="zh-TW" sz="1400" dirty="0"/>
              <a:t>  </a:t>
            </a:r>
            <a:r>
              <a:rPr lang="en" altLang="zh-TW" sz="1400" dirty="0" err="1"/>
              <a:t>Conn.open</a:t>
            </a:r>
            <a:r>
              <a:rPr lang="en" altLang="zh-TW" sz="1400" dirty="0"/>
              <a:t> </a:t>
            </a:r>
            <a:r>
              <a:rPr lang="en" altLang="zh-TW" sz="1400" dirty="0" err="1"/>
              <a:t>DSNtest</a:t>
            </a:r>
            <a:br>
              <a:rPr lang="en" altLang="zh-TW" sz="1400" dirty="0"/>
            </a:br>
            <a:r>
              <a:rPr lang="en" altLang="zh-TW" sz="1400" dirty="0"/>
              <a:t>%&gt;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23929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62AA471E-1FFE-E444-A674-7EE5F1252E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ASP </a:t>
            </a:r>
            <a:r>
              <a:rPr lang="zh-TW" altLang="en-US" b="0" dirty="0"/>
              <a:t>的優缺點：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CE6688E2-463C-A340-BF4C-6176073D6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829" y="1745037"/>
            <a:ext cx="8507288" cy="4281488"/>
          </a:xfrm>
        </p:spPr>
        <p:txBody>
          <a:bodyPr/>
          <a:lstStyle/>
          <a:p>
            <a:r>
              <a:rPr lang="zh-TW" altLang="en-US" dirty="0"/>
              <a:t>優點：</a:t>
            </a:r>
            <a:endParaRPr lang="en-US" altLang="zh-TW" dirty="0"/>
          </a:p>
          <a:p>
            <a:pPr lvl="1"/>
            <a:r>
              <a:rPr lang="zh-TW" altLang="en-US" dirty="0"/>
              <a:t>簡單、開發容易。</a:t>
            </a:r>
          </a:p>
          <a:p>
            <a:r>
              <a:rPr lang="zh-TW" altLang="en-US" dirty="0"/>
              <a:t>缺點：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每次呼叫必須重新再編譯一次，在撰寫複雜的應用程式時效能大打折扣。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程式碼與 </a:t>
            </a:r>
            <a:r>
              <a:rPr lang="en-US" altLang="zh-TW" b="1" i="1" dirty="0">
                <a:solidFill>
                  <a:srgbClr val="FF0000"/>
                </a:solidFill>
              </a:rPr>
              <a:t>HTML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標籤混合，造成日後維護上的困難。 </a:t>
            </a:r>
          </a:p>
        </p:txBody>
      </p:sp>
    </p:spTree>
    <p:extLst>
      <p:ext uri="{BB962C8B-B14F-4D97-AF65-F5344CB8AC3E}">
        <p14:creationId xmlns:p14="http://schemas.microsoft.com/office/powerpoint/2010/main" val="232239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FB2CBC0C-530B-6147-B2C4-9C8FB3336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二</a:t>
            </a:r>
            <a:r>
              <a:rPr lang="en-US" altLang="en-US">
                <a:latin typeface="Consolas" panose="020B0609020204030204" pitchFamily="49" charset="0"/>
              </a:rPr>
              <a:t>、</a:t>
            </a:r>
            <a:r>
              <a:rPr lang="en-US" altLang="zh-TW" b="1">
                <a:latin typeface="Consolas" panose="020B0609020204030204" pitchFamily="49" charset="0"/>
              </a:rPr>
              <a:t>Web</a:t>
            </a:r>
            <a:r>
              <a:rPr lang="en-US" altLang="zh-TW">
                <a:latin typeface="Consolas" panose="020B0609020204030204" pitchFamily="49" charset="0"/>
              </a:rPr>
              <a:t> </a:t>
            </a:r>
            <a:r>
              <a:rPr lang="zh-TW" altLang="en-US">
                <a:latin typeface="Consolas" panose="020B0609020204030204" pitchFamily="49" charset="0"/>
              </a:rPr>
              <a:t>應用程式技術範疇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E5FCE07D-98E0-E743-B4C9-E50D956FA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3393" y="1981200"/>
            <a:ext cx="9865096" cy="4114800"/>
          </a:xfrm>
        </p:spPr>
        <p:txBody>
          <a:bodyPr/>
          <a:lstStyle/>
          <a:p>
            <a:pPr marL="0" indent="0"/>
            <a:r>
              <a:rPr lang="en-US" altLang="zh-TW" i="1" dirty="0"/>
              <a:t>ASP.NET</a:t>
            </a:r>
            <a:r>
              <a:rPr lang="zh-TW" altLang="en-US" b="0" dirty="0"/>
              <a:t>：</a:t>
            </a:r>
          </a:p>
          <a:p>
            <a:pPr lvl="1"/>
            <a:r>
              <a:rPr lang="en-US" altLang="zh-TW" b="1" i="1" dirty="0"/>
              <a:t>Microsoft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b="1" i="1" dirty="0"/>
              <a:t>2000</a:t>
            </a:r>
            <a:r>
              <a:rPr lang="en-US" altLang="zh-TW" dirty="0"/>
              <a:t> </a:t>
            </a:r>
            <a:r>
              <a:rPr lang="zh-TW" altLang="en-US" dirty="0"/>
              <a:t>年 </a:t>
            </a:r>
            <a:r>
              <a:rPr lang="en-US" altLang="zh-TW" b="1" i="1" dirty="0"/>
              <a:t>TECH 2000</a:t>
            </a:r>
            <a:r>
              <a:rPr lang="en-US" altLang="zh-TW" dirty="0"/>
              <a:t> </a:t>
            </a:r>
            <a:r>
              <a:rPr lang="zh-TW" altLang="en-US" dirty="0"/>
              <a:t>研討會上正式將 </a:t>
            </a:r>
            <a:r>
              <a:rPr lang="en-US" altLang="zh-TW" b="1" i="1" dirty="0"/>
              <a:t>.NET</a:t>
            </a:r>
            <a:r>
              <a:rPr lang="en-US" altLang="zh-TW" dirty="0"/>
              <a:t>( </a:t>
            </a:r>
            <a:r>
              <a:rPr lang="en-US" altLang="zh-TW" b="1" i="1" dirty="0"/>
              <a:t>Dot NET</a:t>
            </a:r>
            <a:r>
              <a:rPr lang="en-US" altLang="zh-TW" dirty="0"/>
              <a:t> )</a:t>
            </a:r>
            <a:r>
              <a:rPr lang="zh-TW" altLang="en-US" dirty="0"/>
              <a:t>技術發表。</a:t>
            </a:r>
          </a:p>
          <a:p>
            <a:pPr lvl="1"/>
            <a:r>
              <a:rPr lang="zh-TW" altLang="en-US" dirty="0"/>
              <a:t>其中的 </a:t>
            </a:r>
            <a:r>
              <a:rPr lang="en-US" altLang="zh-TW" b="1" i="1" dirty="0"/>
              <a:t>ASP.NET</a:t>
            </a:r>
            <a:r>
              <a:rPr lang="en-US" altLang="zh-TW" dirty="0"/>
              <a:t> (</a:t>
            </a:r>
            <a:r>
              <a:rPr lang="en-US" altLang="zh-TW" b="1" i="1" dirty="0"/>
              <a:t>ASP+</a:t>
            </a:r>
            <a:r>
              <a:rPr lang="en-US" altLang="zh-TW" dirty="0"/>
              <a:t> )</a:t>
            </a:r>
            <a:r>
              <a:rPr lang="zh-TW" altLang="en-US" dirty="0"/>
              <a:t>就是</a:t>
            </a:r>
            <a:r>
              <a:rPr lang="en-US" altLang="zh-TW" b="1" i="1" dirty="0"/>
              <a:t>Microsoft</a:t>
            </a:r>
            <a:r>
              <a:rPr lang="en-US" altLang="zh-TW" dirty="0"/>
              <a:t> </a:t>
            </a:r>
            <a:r>
              <a:rPr lang="zh-TW" altLang="en-US" dirty="0"/>
              <a:t>下一代 </a:t>
            </a:r>
            <a:r>
              <a:rPr lang="en-US" altLang="zh-TW" b="1" i="1" dirty="0"/>
              <a:t>Web Application</a:t>
            </a:r>
            <a:r>
              <a:rPr lang="en-US" altLang="zh-TW" dirty="0"/>
              <a:t> </a:t>
            </a:r>
            <a:r>
              <a:rPr lang="zh-TW" altLang="en-US" dirty="0"/>
              <a:t>開發技術。</a:t>
            </a:r>
          </a:p>
        </p:txBody>
      </p:sp>
    </p:spTree>
    <p:extLst>
      <p:ext uri="{BB962C8B-B14F-4D97-AF65-F5344CB8AC3E}">
        <p14:creationId xmlns:p14="http://schemas.microsoft.com/office/powerpoint/2010/main" val="145222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88D761B5-284A-E84F-B160-D72FE6F6D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二</a:t>
            </a:r>
            <a:r>
              <a:rPr lang="en-US" altLang="en-US">
                <a:latin typeface="Consolas" panose="020B0609020204030204" pitchFamily="49" charset="0"/>
              </a:rPr>
              <a:t>、</a:t>
            </a:r>
            <a:r>
              <a:rPr lang="en-US" altLang="zh-TW" b="1">
                <a:latin typeface="Consolas" panose="020B0609020204030204" pitchFamily="49" charset="0"/>
              </a:rPr>
              <a:t>Web</a:t>
            </a:r>
            <a:r>
              <a:rPr lang="en-US" altLang="zh-TW">
                <a:latin typeface="Consolas" panose="020B0609020204030204" pitchFamily="49" charset="0"/>
              </a:rPr>
              <a:t> </a:t>
            </a:r>
            <a:r>
              <a:rPr lang="zh-TW" altLang="en-US">
                <a:latin typeface="Consolas" panose="020B0609020204030204" pitchFamily="49" charset="0"/>
              </a:rPr>
              <a:t>應用程式技術範疇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78344756-FA66-D341-9A9E-80D383494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5400" y="1844675"/>
            <a:ext cx="9865096" cy="4281488"/>
          </a:xfrm>
        </p:spPr>
        <p:txBody>
          <a:bodyPr/>
          <a:lstStyle/>
          <a:p>
            <a:r>
              <a:rPr lang="en-US" altLang="zh-TW" dirty="0"/>
              <a:t>D. </a:t>
            </a:r>
            <a:r>
              <a:rPr lang="en-US" altLang="zh-TW" i="1" dirty="0"/>
              <a:t>Servlet /JSP</a:t>
            </a:r>
            <a:r>
              <a:rPr lang="zh-TW" altLang="en-US" b="0" dirty="0"/>
              <a:t>：</a:t>
            </a:r>
          </a:p>
          <a:p>
            <a:pPr lvl="1"/>
            <a:r>
              <a:rPr lang="en-US" altLang="zh-TW" b="1" i="1" dirty="0"/>
              <a:t>Applet</a:t>
            </a:r>
            <a:r>
              <a:rPr lang="en-US" altLang="zh-TW" dirty="0"/>
              <a:t> </a:t>
            </a:r>
            <a:r>
              <a:rPr lang="zh-TW" altLang="en-US" dirty="0"/>
              <a:t>相信大家都曉得也接觸過，</a:t>
            </a:r>
            <a:r>
              <a:rPr lang="en-US" altLang="zh-TW" b="1" i="1" dirty="0"/>
              <a:t>Java</a:t>
            </a:r>
            <a:r>
              <a:rPr lang="en-US" altLang="zh-TW" dirty="0"/>
              <a:t> </a:t>
            </a:r>
            <a:r>
              <a:rPr lang="zh-TW" altLang="en-US" dirty="0"/>
              <a:t>就是因為 </a:t>
            </a:r>
            <a:r>
              <a:rPr lang="en-US" altLang="zh-TW" b="1" i="1" dirty="0"/>
              <a:t>applet</a:t>
            </a:r>
            <a:r>
              <a:rPr lang="en-US" altLang="zh-TW" dirty="0"/>
              <a:t> </a:t>
            </a:r>
            <a:r>
              <a:rPr lang="zh-TW" altLang="en-US" dirty="0"/>
              <a:t>而開始聲名大噪。</a:t>
            </a:r>
          </a:p>
          <a:p>
            <a:pPr lvl="1"/>
            <a:r>
              <a:rPr lang="zh-TW" altLang="en-US" dirty="0"/>
              <a:t>為了迎接嶄新的 </a:t>
            </a:r>
            <a:r>
              <a:rPr lang="en-US" altLang="zh-TW" b="1" i="1" dirty="0"/>
              <a:t>Web</a:t>
            </a:r>
            <a:r>
              <a:rPr lang="en-US" altLang="zh-TW" dirty="0"/>
              <a:t> </a:t>
            </a:r>
            <a:r>
              <a:rPr lang="zh-TW" altLang="en-US" dirty="0"/>
              <a:t>時代 </a:t>
            </a:r>
            <a:r>
              <a:rPr lang="en-US" altLang="zh-TW" b="1" i="1" dirty="0"/>
              <a:t>Java</a:t>
            </a:r>
            <a:r>
              <a:rPr lang="en-US" altLang="zh-TW" dirty="0"/>
              <a:t> </a:t>
            </a:r>
            <a:r>
              <a:rPr lang="zh-TW" altLang="en-US" dirty="0"/>
              <a:t>為了擴充伺服器的功能上有了新的技術 </a:t>
            </a:r>
            <a:r>
              <a:rPr lang="zh-TW" altLang="en-US" dirty="0">
                <a:sym typeface="Wingdings" pitchFamily="2" charset="2"/>
              </a:rPr>
              <a:t> </a:t>
            </a:r>
            <a:r>
              <a:rPr lang="en-US" altLang="zh-TW" b="1" i="1" dirty="0"/>
              <a:t>Servlet</a:t>
            </a:r>
            <a:r>
              <a:rPr lang="zh-TW" altLang="zh-TW" dirty="0"/>
              <a:t>。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0797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1A7F4-E0AB-D741-AD37-83027F5E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 Servlet </a:t>
            </a:r>
            <a:r>
              <a:rPr kumimoji="1" lang="zh-TW" altLang="en-US" dirty="0"/>
              <a:t>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639FDF-2A08-0E47-9899-32D9D467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37" y="1916832"/>
            <a:ext cx="9157325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54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1D5BBA-5152-BB45-B414-806A24BE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 Servlet </a:t>
            </a:r>
            <a:r>
              <a:rPr kumimoji="1" lang="zh-TW" altLang="en-US" dirty="0"/>
              <a:t>效能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6F4FC2-FE3D-2443-BC44-C2E507E54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38" y="1844824"/>
            <a:ext cx="7789124" cy="44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90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A526492-B823-FA43-AD4D-0692B913D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Servlet </a:t>
            </a:r>
            <a:r>
              <a:rPr lang="zh-TW" altLang="en-US" b="0" dirty="0"/>
              <a:t>的優缺點：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855239C1-9B6C-DE46-9BAC-EB99363989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0641" y="1651493"/>
            <a:ext cx="11377264" cy="4114800"/>
          </a:xfrm>
        </p:spPr>
        <p:txBody>
          <a:bodyPr/>
          <a:lstStyle/>
          <a:p>
            <a:r>
              <a:rPr lang="zh-TW" altLang="en-US" dirty="0"/>
              <a:t>優點：</a:t>
            </a:r>
          </a:p>
          <a:p>
            <a:pPr lvl="1"/>
            <a:r>
              <a:rPr lang="en-US" altLang="zh-TW" sz="2800" i="1" dirty="0"/>
              <a:t>Servlet</a:t>
            </a:r>
            <a:r>
              <a:rPr lang="en-US" altLang="zh-TW" sz="2800" dirty="0"/>
              <a:t> </a:t>
            </a:r>
            <a:r>
              <a:rPr lang="zh-TW" altLang="en-US" sz="2800" dirty="0"/>
              <a:t>就是一個標準的 </a:t>
            </a:r>
            <a:r>
              <a:rPr lang="en-US" altLang="zh-TW" sz="2800" i="1" dirty="0"/>
              <a:t>Java class</a:t>
            </a:r>
            <a:r>
              <a:rPr lang="zh-TW" altLang="en-US" sz="2800" dirty="0"/>
              <a:t>。</a:t>
            </a:r>
          </a:p>
          <a:p>
            <a:pPr lvl="1"/>
            <a:r>
              <a:rPr lang="zh-TW" altLang="en-US" sz="2800" dirty="0"/>
              <a:t>動態載入 </a:t>
            </a:r>
            <a:r>
              <a:rPr lang="en-US" altLang="zh-TW" sz="2800" i="1" dirty="0"/>
              <a:t>Java class</a:t>
            </a:r>
            <a:r>
              <a:rPr lang="zh-TW" altLang="en-US" sz="2800" dirty="0"/>
              <a:t>、增強與伺服器彼此溝通的能力與跨平台的特性使他取代了傳統 </a:t>
            </a:r>
            <a:r>
              <a:rPr lang="en-US" altLang="zh-TW" sz="2800" i="1" dirty="0"/>
              <a:t>CGI</a:t>
            </a:r>
            <a:r>
              <a:rPr lang="en-US" altLang="zh-TW" sz="2800" dirty="0"/>
              <a:t> </a:t>
            </a:r>
            <a:r>
              <a:rPr lang="zh-TW" altLang="en-US" sz="2800" dirty="0"/>
              <a:t>的地位。</a:t>
            </a:r>
          </a:p>
          <a:p>
            <a:pPr lvl="1"/>
            <a:r>
              <a:rPr lang="zh-TW" altLang="en-US" sz="2800" dirty="0"/>
              <a:t>在效能執行方面傳統的 </a:t>
            </a:r>
            <a:r>
              <a:rPr lang="en-US" altLang="zh-TW" sz="2800" i="1" dirty="0"/>
              <a:t>CGI</a:t>
            </a:r>
            <a:r>
              <a:rPr lang="en-US" altLang="zh-TW" sz="2800" dirty="0"/>
              <a:t> </a:t>
            </a:r>
            <a:r>
              <a:rPr lang="zh-TW" altLang="en-US" sz="2800" dirty="0"/>
              <a:t>必須由多個 </a:t>
            </a:r>
            <a:r>
              <a:rPr lang="en-US" altLang="zh-TW" sz="2800" i="1" dirty="0"/>
              <a:t>process</a:t>
            </a:r>
            <a:r>
              <a:rPr lang="en-US" altLang="zh-TW" sz="2800" dirty="0"/>
              <a:t> </a:t>
            </a:r>
            <a:r>
              <a:rPr lang="zh-TW" altLang="en-US" sz="2800" dirty="0"/>
              <a:t>來處理不同的 </a:t>
            </a:r>
            <a:r>
              <a:rPr lang="en-US" altLang="zh-TW" sz="2800" i="1" dirty="0"/>
              <a:t>CGI</a:t>
            </a:r>
            <a:r>
              <a:rPr lang="en-US" altLang="zh-TW" sz="2800" dirty="0"/>
              <a:t> </a:t>
            </a:r>
            <a:r>
              <a:rPr lang="zh-TW" altLang="en-US" sz="2800" dirty="0"/>
              <a:t>程式，而對 </a:t>
            </a:r>
            <a:r>
              <a:rPr lang="en-US" altLang="zh-TW" sz="2800" i="1" dirty="0"/>
              <a:t>Servlet</a:t>
            </a:r>
            <a:r>
              <a:rPr lang="en-US" altLang="zh-TW" sz="2800" dirty="0"/>
              <a:t> </a:t>
            </a:r>
            <a:r>
              <a:rPr lang="zh-TW" altLang="en-US" sz="2800" dirty="0"/>
              <a:t>來說是由一個 </a:t>
            </a:r>
            <a:r>
              <a:rPr lang="en-US" altLang="zh-TW" sz="2800" i="1" dirty="0"/>
              <a:t>process</a:t>
            </a:r>
            <a:r>
              <a:rPr lang="en-US" altLang="zh-TW" sz="2800" dirty="0"/>
              <a:t> </a:t>
            </a:r>
            <a:r>
              <a:rPr lang="zh-TW" altLang="en-US" sz="2800" dirty="0"/>
              <a:t>內中的多個 </a:t>
            </a:r>
            <a:r>
              <a:rPr lang="en-US" altLang="zh-TW" sz="2800" i="1" dirty="0"/>
              <a:t>thread</a:t>
            </a:r>
            <a:r>
              <a:rPr lang="en-US" altLang="zh-TW" sz="2800" dirty="0"/>
              <a:t> </a:t>
            </a:r>
            <a:r>
              <a:rPr lang="zh-TW" altLang="en-US" sz="2800" dirty="0"/>
              <a:t>來執行個別的 </a:t>
            </a:r>
            <a:r>
              <a:rPr lang="en-US" altLang="zh-TW" sz="2800" i="1" dirty="0"/>
              <a:t>Server </a:t>
            </a:r>
            <a:r>
              <a:rPr lang="zh-TW" altLang="en-US" sz="2800" dirty="0"/>
              <a:t>程式，已達到達到延展性的目的。</a:t>
            </a:r>
            <a:endParaRPr lang="en-US" altLang="zh-TW" sz="2800" dirty="0"/>
          </a:p>
          <a:p>
            <a:r>
              <a:rPr lang="zh-TW" altLang="en-US" dirty="0"/>
              <a:t>缺點：</a:t>
            </a:r>
          </a:p>
          <a:p>
            <a:pPr lvl="1"/>
            <a:r>
              <a:rPr kumimoji="0" lang="en-US" altLang="zh-TW" i="1" dirty="0"/>
              <a:t>html</a:t>
            </a:r>
            <a:r>
              <a:rPr kumimoji="0" lang="en-US" altLang="zh-TW" dirty="0"/>
              <a:t> </a:t>
            </a:r>
            <a:r>
              <a:rPr kumimoji="0" lang="zh-TW" altLang="en-US" dirty="0"/>
              <a:t>的編寫必須在</a:t>
            </a:r>
            <a:r>
              <a:rPr kumimoji="0" lang="en-US" altLang="zh-TW" i="1" dirty="0"/>
              <a:t>Servlet source code</a:t>
            </a:r>
            <a:r>
              <a:rPr kumimoji="0" lang="en-US" altLang="zh-TW" dirty="0"/>
              <a:t> </a:t>
            </a:r>
            <a:r>
              <a:rPr kumimoji="0" lang="zh-TW" altLang="en-US" dirty="0"/>
              <a:t>中，對於維護上非常不易。（</a:t>
            </a:r>
            <a:r>
              <a:rPr kumimoji="0" lang="en-US" altLang="zh-TW" dirty="0"/>
              <a:t>MVC </a:t>
            </a:r>
            <a:r>
              <a:rPr kumimoji="0" lang="zh-TW" altLang="en-US" dirty="0"/>
              <a:t>設計模式解決此問題）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75753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2E5DC-D0B8-A840-AF67-84F8CE41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Servlet</a:t>
            </a:r>
            <a:r>
              <a:rPr kumimoji="1" lang="zh-CN" altLang="en-US" dirty="0"/>
              <a:t>程式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39E354-72D9-CB4C-AD06-973E95B7F008}"/>
              </a:ext>
            </a:extLst>
          </p:cNvPr>
          <p:cNvSpPr/>
          <p:nvPr/>
        </p:nvSpPr>
        <p:spPr>
          <a:xfrm>
            <a:off x="527051" y="1844825"/>
            <a:ext cx="9148909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1400" dirty="0"/>
              <a:t>@</a:t>
            </a:r>
            <a:r>
              <a:rPr lang="en" altLang="zh-TW" sz="1400" dirty="0" err="1"/>
              <a:t>WebServlet</a:t>
            </a:r>
            <a:r>
              <a:rPr lang="en" altLang="zh-TW" sz="1400" dirty="0"/>
              <a:t>(name="HelloWorld", </a:t>
            </a:r>
            <a:r>
              <a:rPr lang="en" altLang="zh-TW" sz="1400" dirty="0" err="1"/>
              <a:t>urlPatterns</a:t>
            </a:r>
            <a:r>
              <a:rPr lang="en" altLang="zh-TW" sz="1400" dirty="0"/>
              <a:t>={"/</a:t>
            </a:r>
            <a:r>
              <a:rPr lang="en" altLang="zh-TW" sz="1400" dirty="0" err="1"/>
              <a:t>helloworld</a:t>
            </a:r>
            <a:r>
              <a:rPr lang="en" altLang="zh-TW" sz="1400" dirty="0"/>
              <a:t>"}, </a:t>
            </a:r>
            <a:r>
              <a:rPr lang="en" altLang="zh-TW" sz="1400" dirty="0" err="1"/>
              <a:t>loadOnStartup</a:t>
            </a:r>
            <a:r>
              <a:rPr lang="en" altLang="zh-TW" sz="1400" dirty="0"/>
              <a:t>=1) </a:t>
            </a:r>
          </a:p>
          <a:p>
            <a:r>
              <a:rPr lang="en" altLang="zh-TW" sz="1400" b="1" dirty="0"/>
              <a:t>public</a:t>
            </a:r>
            <a:r>
              <a:rPr lang="en" altLang="zh-TW" sz="1400" dirty="0"/>
              <a:t> </a:t>
            </a:r>
            <a:r>
              <a:rPr lang="en" altLang="zh-TW" sz="1400" b="1" dirty="0"/>
              <a:t>class</a:t>
            </a:r>
            <a:r>
              <a:rPr lang="en" altLang="zh-TW" sz="1400" dirty="0"/>
              <a:t> HelloWorld </a:t>
            </a:r>
            <a:r>
              <a:rPr lang="en" altLang="zh-TW" sz="1400" b="1" dirty="0"/>
              <a:t>extends</a:t>
            </a:r>
            <a:r>
              <a:rPr lang="en" altLang="zh-TW" sz="1400" dirty="0"/>
              <a:t> </a:t>
            </a:r>
            <a:r>
              <a:rPr lang="en" altLang="zh-TW" sz="1400" dirty="0" err="1"/>
              <a:t>HttpServlet</a:t>
            </a:r>
            <a:r>
              <a:rPr lang="en" altLang="zh-TW" sz="1400" dirty="0"/>
              <a:t> { </a:t>
            </a:r>
          </a:p>
          <a:p>
            <a:r>
              <a:rPr lang="en" altLang="zh-TW" sz="1400" b="1" dirty="0"/>
              <a:t>    protected</a:t>
            </a:r>
            <a:r>
              <a:rPr lang="en" altLang="zh-TW" sz="1400" dirty="0"/>
              <a:t> </a:t>
            </a:r>
            <a:r>
              <a:rPr lang="en" altLang="zh-TW" sz="1400" b="1" dirty="0"/>
              <a:t>void</a:t>
            </a:r>
            <a:r>
              <a:rPr lang="en" altLang="zh-TW" sz="1400" dirty="0"/>
              <a:t> </a:t>
            </a:r>
            <a:r>
              <a:rPr lang="en" altLang="zh-TW" sz="1400" dirty="0" err="1"/>
              <a:t>doGet</a:t>
            </a:r>
            <a:r>
              <a:rPr lang="en" altLang="zh-TW" sz="1400" dirty="0"/>
              <a:t>(</a:t>
            </a:r>
            <a:r>
              <a:rPr lang="en" altLang="zh-TW" sz="1400" dirty="0" err="1"/>
              <a:t>HttpServletRequest</a:t>
            </a:r>
            <a:r>
              <a:rPr lang="en" altLang="zh-TW" sz="1400" dirty="0"/>
              <a:t> request, </a:t>
            </a:r>
            <a:r>
              <a:rPr lang="en" altLang="zh-TW" sz="1400" dirty="0" err="1"/>
              <a:t>HttpServletResponse</a:t>
            </a:r>
            <a:r>
              <a:rPr lang="en" altLang="zh-TW" sz="1400" dirty="0"/>
              <a:t> response)</a:t>
            </a:r>
          </a:p>
          <a:p>
            <a:r>
              <a:rPr lang="en" altLang="zh-TW" sz="1400" dirty="0"/>
              <a:t>                                                                                   </a:t>
            </a:r>
            <a:r>
              <a:rPr lang="en" altLang="zh-TW" sz="1400" b="1" dirty="0"/>
              <a:t>throws</a:t>
            </a:r>
            <a:r>
              <a:rPr lang="en" altLang="zh-TW" sz="1400" dirty="0"/>
              <a:t> </a:t>
            </a:r>
            <a:r>
              <a:rPr lang="en" altLang="zh-TW" sz="1400" dirty="0" err="1"/>
              <a:t>ServletException</a:t>
            </a:r>
            <a:r>
              <a:rPr lang="en" altLang="zh-TW" sz="1400" dirty="0"/>
              <a:t>, </a:t>
            </a:r>
            <a:r>
              <a:rPr lang="en" altLang="zh-TW" sz="1400" dirty="0" err="1"/>
              <a:t>IOException</a:t>
            </a:r>
            <a:r>
              <a:rPr lang="en" altLang="zh-TW" sz="1400" dirty="0"/>
              <a:t> { </a:t>
            </a:r>
          </a:p>
          <a:p>
            <a:r>
              <a:rPr lang="en" altLang="zh-TW" sz="1400" dirty="0"/>
              <a:t>    </a:t>
            </a:r>
            <a:r>
              <a:rPr lang="en" altLang="zh-TW" sz="1400" dirty="0" err="1"/>
              <a:t>PrintWriter</a:t>
            </a:r>
            <a:r>
              <a:rPr lang="en" altLang="zh-TW" sz="1400" dirty="0"/>
              <a:t> </a:t>
            </a:r>
            <a:r>
              <a:rPr lang="en" altLang="zh-TW" sz="1400" b="1" dirty="0"/>
              <a:t>out</a:t>
            </a:r>
            <a:r>
              <a:rPr lang="en" altLang="zh-TW" sz="1400" dirty="0"/>
              <a:t> = </a:t>
            </a:r>
            <a:r>
              <a:rPr lang="en" altLang="zh-TW" sz="1400" dirty="0" err="1"/>
              <a:t>response.getWriter</a:t>
            </a:r>
            <a:r>
              <a:rPr lang="en" altLang="zh-TW" sz="1400" dirty="0"/>
              <a:t>(); </a:t>
            </a:r>
          </a:p>
          <a:p>
            <a:r>
              <a:rPr lang="en" altLang="zh-TW" sz="1400" b="1" dirty="0"/>
              <a:t>    </a:t>
            </a:r>
            <a:r>
              <a:rPr lang="en" altLang="zh-TW" sz="1400" b="1" dirty="0" err="1"/>
              <a:t>out</a:t>
            </a:r>
            <a:r>
              <a:rPr lang="en" altLang="zh-TW" sz="1400" dirty="0" err="1"/>
              <a:t>.println</a:t>
            </a:r>
            <a:r>
              <a:rPr lang="en" altLang="zh-TW" sz="1400" dirty="0"/>
              <a:t>("&lt;!DOCTYPE html&gt;"); </a:t>
            </a:r>
          </a:p>
          <a:p>
            <a:r>
              <a:rPr lang="en" altLang="zh-TW" sz="1400" b="1" dirty="0"/>
              <a:t>    </a:t>
            </a:r>
            <a:r>
              <a:rPr lang="en" altLang="zh-TW" sz="1400" b="1" dirty="0" err="1"/>
              <a:t>out</a:t>
            </a:r>
            <a:r>
              <a:rPr lang="en" altLang="zh-TW" sz="1400" dirty="0" err="1"/>
              <a:t>.println</a:t>
            </a:r>
            <a:r>
              <a:rPr lang="en" altLang="zh-TW" sz="1400" dirty="0"/>
              <a:t>("&lt;html&gt;"); </a:t>
            </a:r>
          </a:p>
          <a:p>
            <a:r>
              <a:rPr lang="en" altLang="zh-TW" sz="1400" b="1" dirty="0"/>
              <a:t>    </a:t>
            </a:r>
            <a:r>
              <a:rPr lang="en" altLang="zh-TW" sz="1400" b="1" dirty="0" err="1"/>
              <a:t>out</a:t>
            </a:r>
            <a:r>
              <a:rPr lang="en" altLang="zh-TW" sz="1400" dirty="0" err="1"/>
              <a:t>.println</a:t>
            </a:r>
            <a:r>
              <a:rPr lang="en" altLang="zh-TW" sz="1400" dirty="0"/>
              <a:t>("&lt;head&gt;"); </a:t>
            </a:r>
          </a:p>
          <a:p>
            <a:r>
              <a:rPr lang="en" altLang="zh-TW" sz="1400" b="1" dirty="0"/>
              <a:t>    </a:t>
            </a:r>
            <a:r>
              <a:rPr lang="en" altLang="zh-TW" sz="1400" b="1" dirty="0" err="1"/>
              <a:t>out</a:t>
            </a:r>
            <a:r>
              <a:rPr lang="en" altLang="zh-TW" sz="1400" dirty="0" err="1"/>
              <a:t>.println</a:t>
            </a:r>
            <a:r>
              <a:rPr lang="en" altLang="zh-TW" sz="1400" dirty="0"/>
              <a:t>("&lt;title&gt;Hello! World!&lt;/title&gt;"); </a:t>
            </a:r>
          </a:p>
          <a:p>
            <a:r>
              <a:rPr lang="en" altLang="zh-TW" sz="1400" b="1" dirty="0"/>
              <a:t>    </a:t>
            </a:r>
            <a:r>
              <a:rPr lang="en" altLang="zh-TW" sz="1400" b="1" dirty="0" err="1"/>
              <a:t>out</a:t>
            </a:r>
            <a:r>
              <a:rPr lang="en" altLang="zh-TW" sz="1400" dirty="0" err="1"/>
              <a:t>.println</a:t>
            </a:r>
            <a:r>
              <a:rPr lang="en" altLang="zh-TW" sz="1400" dirty="0"/>
              <a:t>("&lt;/head&gt;"); </a:t>
            </a:r>
          </a:p>
          <a:p>
            <a:r>
              <a:rPr lang="en" altLang="zh-TW" sz="1400" b="1" dirty="0"/>
              <a:t>    </a:t>
            </a:r>
            <a:r>
              <a:rPr lang="en" altLang="zh-TW" sz="1400" b="1" dirty="0" err="1"/>
              <a:t>out</a:t>
            </a:r>
            <a:r>
              <a:rPr lang="en" altLang="zh-TW" sz="1400" dirty="0" err="1"/>
              <a:t>.println</a:t>
            </a:r>
            <a:r>
              <a:rPr lang="en" altLang="zh-TW" sz="1400" dirty="0"/>
              <a:t>("&lt;body&gt;"); </a:t>
            </a:r>
          </a:p>
          <a:p>
            <a:r>
              <a:rPr lang="en" altLang="zh-TW" sz="1400" b="1" dirty="0"/>
              <a:t>    </a:t>
            </a:r>
            <a:r>
              <a:rPr lang="en" altLang="zh-TW" sz="1400" b="1" dirty="0" err="1"/>
              <a:t>out</a:t>
            </a:r>
            <a:r>
              <a:rPr lang="en" altLang="zh-TW" sz="1400" dirty="0" err="1"/>
              <a:t>.println</a:t>
            </a:r>
            <a:r>
              <a:rPr lang="en" altLang="zh-TW" sz="1400" dirty="0"/>
              <a:t>("&lt;h1&gt;Hello! World!&lt;/h1&gt;"); </a:t>
            </a:r>
          </a:p>
          <a:p>
            <a:r>
              <a:rPr lang="en" altLang="zh-TW" sz="1400" b="1" dirty="0"/>
              <a:t>    </a:t>
            </a:r>
            <a:r>
              <a:rPr lang="en" altLang="zh-TW" sz="1400" b="1" dirty="0" err="1"/>
              <a:t>out</a:t>
            </a:r>
            <a:r>
              <a:rPr lang="en" altLang="zh-TW" sz="1400" dirty="0" err="1"/>
              <a:t>.println</a:t>
            </a:r>
            <a:r>
              <a:rPr lang="en" altLang="zh-TW" sz="1400" dirty="0"/>
              <a:t>("&lt;/body&gt;"); </a:t>
            </a:r>
          </a:p>
          <a:p>
            <a:r>
              <a:rPr lang="en" altLang="zh-TW" sz="1400" b="1" dirty="0"/>
              <a:t>    </a:t>
            </a:r>
            <a:r>
              <a:rPr lang="en" altLang="zh-TW" sz="1400" b="1" dirty="0" err="1"/>
              <a:t>out</a:t>
            </a:r>
            <a:r>
              <a:rPr lang="en" altLang="zh-TW" sz="1400" dirty="0" err="1"/>
              <a:t>.println</a:t>
            </a:r>
            <a:r>
              <a:rPr lang="en" altLang="zh-TW" sz="1400" dirty="0"/>
              <a:t>("&lt;/html&gt;"); }</a:t>
            </a:r>
          </a:p>
          <a:p>
            <a:r>
              <a:rPr lang="en" altLang="zh-TW" sz="1400" dirty="0"/>
              <a:t> }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953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104A5F-FBAD-6044-B330-135384766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3140968"/>
            <a:ext cx="1656184" cy="16561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1F87213-CB88-C74A-8A4E-B4332D28A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2708920"/>
            <a:ext cx="2088232" cy="20882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A1C1823-62ED-EE4C-931E-1C5DB063F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356" y="1728113"/>
            <a:ext cx="905520" cy="9055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E025ED-FD22-CE4B-9EFA-F4AF0CFE5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084" y="2633633"/>
            <a:ext cx="606648" cy="60664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E8DF11-9573-8B44-A7AB-CF9C223A2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2084" y="3372683"/>
            <a:ext cx="709700" cy="7097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64A0C76-0888-E24C-8A6C-7640062FC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660" y="4214785"/>
            <a:ext cx="689496" cy="68949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64ACBFE-AE8F-1E40-82A5-38A7DD5FE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8856" y="5011531"/>
            <a:ext cx="671300" cy="6713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660C8EDD-8872-EB41-84D9-33A085B32D27}"/>
              </a:ext>
            </a:extLst>
          </p:cNvPr>
          <p:cNvGrpSpPr/>
          <p:nvPr/>
        </p:nvGrpSpPr>
        <p:grpSpPr>
          <a:xfrm>
            <a:off x="3935760" y="2793983"/>
            <a:ext cx="3744416" cy="578701"/>
            <a:chOff x="2411760" y="2793982"/>
            <a:chExt cx="3744416" cy="578701"/>
          </a:xfrm>
        </p:grpSpPr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44525357-86CA-FF46-9337-374AF9E9BF70}"/>
                </a:ext>
              </a:extLst>
            </p:cNvPr>
            <p:cNvCxnSpPr/>
            <p:nvPr/>
          </p:nvCxnSpPr>
          <p:spPr>
            <a:xfrm>
              <a:off x="2411760" y="3372683"/>
              <a:ext cx="374441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C98D66F4-AA3E-EB4B-A1F1-BAA51E3FAC97}"/>
                </a:ext>
              </a:extLst>
            </p:cNvPr>
            <p:cNvSpPr txBox="1"/>
            <p:nvPr/>
          </p:nvSpPr>
          <p:spPr>
            <a:xfrm>
              <a:off x="2411760" y="2793982"/>
              <a:ext cx="13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+mn-ea"/>
                  <a:ea typeface="+mn-ea"/>
                </a:rPr>
                <a:t>Request </a:t>
              </a:r>
              <a:r>
                <a:rPr lang="zh-CN" altLang="en-US" b="1" dirty="0">
                  <a:latin typeface="+mn-ea"/>
                  <a:ea typeface="+mn-ea"/>
                </a:rPr>
                <a:t>請求</a:t>
              </a:r>
              <a:endParaRPr lang="zh-TW" altLang="en-US" b="1" dirty="0">
                <a:latin typeface="+mn-ea"/>
                <a:ea typeface="+mn-ea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15DC1B98-86AB-6246-B1AA-04A85A92FECE}"/>
              </a:ext>
            </a:extLst>
          </p:cNvPr>
          <p:cNvGrpSpPr/>
          <p:nvPr/>
        </p:nvGrpSpPr>
        <p:grpSpPr>
          <a:xfrm>
            <a:off x="3935760" y="3782108"/>
            <a:ext cx="3744416" cy="507522"/>
            <a:chOff x="2411760" y="3782108"/>
            <a:chExt cx="3744416" cy="507522"/>
          </a:xfrm>
        </p:grpSpPr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F86FA130-2C4C-AD4C-A440-2ACE7C9D2E6B}"/>
                </a:ext>
              </a:extLst>
            </p:cNvPr>
            <p:cNvCxnSpPr/>
            <p:nvPr/>
          </p:nvCxnSpPr>
          <p:spPr>
            <a:xfrm>
              <a:off x="2411760" y="3782108"/>
              <a:ext cx="3744416" cy="0"/>
            </a:xfrm>
            <a:prstGeom prst="straightConnector1">
              <a:avLst/>
            </a:prstGeom>
            <a:ln w="635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42AF160-8477-8F45-881E-335350346D5B}"/>
                </a:ext>
              </a:extLst>
            </p:cNvPr>
            <p:cNvSpPr txBox="1"/>
            <p:nvPr/>
          </p:nvSpPr>
          <p:spPr>
            <a:xfrm>
              <a:off x="4465676" y="3951076"/>
              <a:ext cx="14544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+mn-ea"/>
                  <a:ea typeface="+mn-ea"/>
                </a:rPr>
                <a:t>Response </a:t>
              </a:r>
              <a:r>
                <a:rPr lang="zh-CN" altLang="en-US" b="1" dirty="0">
                  <a:latin typeface="+mn-ea"/>
                  <a:ea typeface="+mn-ea"/>
                </a:rPr>
                <a:t>回應</a:t>
              </a:r>
              <a:endParaRPr lang="zh-TW" altLang="en-US" b="1" dirty="0">
                <a:latin typeface="+mn-ea"/>
                <a:ea typeface="+mn-ea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67A7666-E0F2-0F4A-8BCA-A49E9C0EE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728" y="3398186"/>
            <a:ext cx="709700" cy="7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F548A75B-04F7-E649-9063-771EBA03D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二</a:t>
            </a:r>
            <a:r>
              <a:rPr lang="en-US" altLang="en-US">
                <a:latin typeface="Consolas" panose="020B0609020204030204" pitchFamily="49" charset="0"/>
              </a:rPr>
              <a:t>、</a:t>
            </a:r>
            <a:r>
              <a:rPr lang="en-US" altLang="zh-TW" b="1">
                <a:latin typeface="Consolas" panose="020B0609020204030204" pitchFamily="49" charset="0"/>
              </a:rPr>
              <a:t>Web</a:t>
            </a:r>
            <a:r>
              <a:rPr lang="en-US" altLang="zh-TW">
                <a:latin typeface="Consolas" panose="020B0609020204030204" pitchFamily="49" charset="0"/>
              </a:rPr>
              <a:t> </a:t>
            </a:r>
            <a:r>
              <a:rPr lang="zh-TW" altLang="en-US">
                <a:latin typeface="Consolas" panose="020B0609020204030204" pitchFamily="49" charset="0"/>
              </a:rPr>
              <a:t>應用程式技術範疇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F7B87BCA-B702-CF47-A61C-58369B8F20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/>
              <a:t>JSP</a:t>
            </a:r>
            <a:r>
              <a:rPr lang="zh-TW" altLang="en-US" b="0" dirty="0"/>
              <a:t>：</a:t>
            </a:r>
          </a:p>
          <a:p>
            <a:pPr lvl="1"/>
            <a:r>
              <a:rPr lang="en-US" altLang="zh-TW" b="1" i="1" dirty="0"/>
              <a:t>JSP (Java Server Page)</a:t>
            </a:r>
          </a:p>
          <a:p>
            <a:pPr lvl="1"/>
            <a:r>
              <a:rPr lang="zh-TW" altLang="en-US" dirty="0"/>
              <a:t>解決 </a:t>
            </a:r>
            <a:r>
              <a:rPr lang="en-US" altLang="zh-TW" b="1" i="1" dirty="0"/>
              <a:t>Servlet</a:t>
            </a:r>
            <a:r>
              <a:rPr lang="en-US" altLang="zh-TW" dirty="0"/>
              <a:t> </a:t>
            </a:r>
            <a:r>
              <a:rPr lang="zh-TW" altLang="en-US" dirty="0"/>
              <a:t>開發與維護上的不易。</a:t>
            </a:r>
          </a:p>
          <a:p>
            <a:pPr lvl="1"/>
            <a:r>
              <a:rPr lang="zh-TW" altLang="en-US" dirty="0"/>
              <a:t>簡單的開發過程與優良的執行效能吸引許多 </a:t>
            </a:r>
            <a:r>
              <a:rPr lang="en-US" altLang="zh-TW" b="1" i="1" dirty="0"/>
              <a:t>Web Application </a:t>
            </a:r>
            <a:r>
              <a:rPr lang="en-US" altLang="zh-TW" b="1" i="1" dirty="0" err="1"/>
              <a:t>Develpoer</a:t>
            </a:r>
            <a:r>
              <a:rPr lang="en-US" altLang="zh-TW" dirty="0"/>
              <a:t> </a:t>
            </a:r>
            <a:r>
              <a:rPr lang="zh-TW" altLang="en-US" dirty="0"/>
              <a:t>歸隊。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 MVC </a:t>
            </a:r>
            <a:r>
              <a:rPr lang="zh-TW" altLang="en-US" dirty="0"/>
              <a:t>架構中</a:t>
            </a:r>
            <a:r>
              <a:rPr lang="en-US" altLang="zh-TW" dirty="0"/>
              <a:t> JSP </a:t>
            </a:r>
            <a:r>
              <a:rPr lang="zh-TW" altLang="en-US" dirty="0"/>
              <a:t>稱為網頁渲染器</a:t>
            </a:r>
          </a:p>
        </p:txBody>
      </p:sp>
    </p:spTree>
    <p:extLst>
      <p:ext uri="{BB962C8B-B14F-4D97-AF65-F5344CB8AC3E}">
        <p14:creationId xmlns:p14="http://schemas.microsoft.com/office/powerpoint/2010/main" val="2122287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2E5DC-D0B8-A840-AF67-84F8CE41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JSP</a:t>
            </a:r>
            <a:r>
              <a:rPr kumimoji="1" lang="zh-CN" altLang="en-US" dirty="0"/>
              <a:t>程式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39E354-72D9-CB4C-AD06-973E95B7F008}"/>
              </a:ext>
            </a:extLst>
          </p:cNvPr>
          <p:cNvSpPr/>
          <p:nvPr/>
        </p:nvSpPr>
        <p:spPr>
          <a:xfrm>
            <a:off x="767408" y="1844823"/>
            <a:ext cx="705678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zh-TW" dirty="0"/>
              <a:t>&lt;!DOCTYPE html&gt; </a:t>
            </a:r>
          </a:p>
          <a:p>
            <a:r>
              <a:rPr lang="en" altLang="zh-TW" b="1" dirty="0"/>
              <a:t>&lt;html&gt;</a:t>
            </a:r>
            <a:r>
              <a:rPr lang="en" altLang="zh-TW" dirty="0"/>
              <a:t> </a:t>
            </a:r>
          </a:p>
          <a:p>
            <a:r>
              <a:rPr lang="en" altLang="zh-TW" b="1" dirty="0"/>
              <a:t>&lt;head&gt;</a:t>
            </a:r>
            <a:r>
              <a:rPr lang="en" altLang="zh-TW" dirty="0"/>
              <a:t> </a:t>
            </a:r>
          </a:p>
          <a:p>
            <a:r>
              <a:rPr lang="en" altLang="zh-TW" b="1" dirty="0"/>
              <a:t>&lt;title&gt;</a:t>
            </a:r>
            <a:r>
              <a:rPr lang="en" altLang="zh-TW" dirty="0"/>
              <a:t>Hello! World!</a:t>
            </a:r>
            <a:r>
              <a:rPr lang="en" altLang="zh-TW" b="1" dirty="0"/>
              <a:t>&lt;/title&gt;</a:t>
            </a:r>
            <a:r>
              <a:rPr lang="en" altLang="zh-TW" dirty="0"/>
              <a:t> </a:t>
            </a:r>
          </a:p>
          <a:p>
            <a:r>
              <a:rPr lang="en" altLang="zh-TW" b="1" dirty="0"/>
              <a:t>&lt;/head&gt;</a:t>
            </a:r>
            <a:r>
              <a:rPr lang="en" altLang="zh-TW" dirty="0"/>
              <a:t> </a:t>
            </a:r>
          </a:p>
          <a:p>
            <a:r>
              <a:rPr lang="en" altLang="zh-TW" b="1" dirty="0"/>
              <a:t>&lt;body&gt;</a:t>
            </a:r>
            <a:r>
              <a:rPr lang="en" altLang="zh-TW" dirty="0"/>
              <a:t> </a:t>
            </a:r>
          </a:p>
          <a:p>
            <a:r>
              <a:rPr lang="en" altLang="zh-TW" b="1" dirty="0"/>
              <a:t>&lt;h1&gt;</a:t>
            </a:r>
            <a:r>
              <a:rPr lang="en" altLang="zh-TW" b="1" dirty="0">
                <a:solidFill>
                  <a:srgbClr val="FF0000"/>
                </a:solidFill>
              </a:rPr>
              <a:t>&lt;%="Hello! World! " %&gt;</a:t>
            </a:r>
            <a:r>
              <a:rPr lang="en" altLang="zh-TW" b="1" dirty="0"/>
              <a:t>&lt;/h1&gt;</a:t>
            </a:r>
            <a:r>
              <a:rPr lang="en" altLang="zh-TW" dirty="0"/>
              <a:t> </a:t>
            </a:r>
          </a:p>
          <a:p>
            <a:r>
              <a:rPr lang="en" altLang="zh-TW" b="1" dirty="0"/>
              <a:t>&lt;/body&gt;</a:t>
            </a:r>
            <a:r>
              <a:rPr lang="en" altLang="zh-TW" dirty="0"/>
              <a:t> </a:t>
            </a:r>
          </a:p>
          <a:p>
            <a:r>
              <a:rPr lang="en" altLang="zh-TW" b="1" dirty="0"/>
              <a:t>&lt;/html&gt;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765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C19D2676-216C-BC4F-A855-33A5EDA10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二</a:t>
            </a:r>
            <a:r>
              <a:rPr lang="en-US" altLang="en-US">
                <a:latin typeface="Consolas" panose="020B0609020204030204" pitchFamily="49" charset="0"/>
              </a:rPr>
              <a:t>、</a:t>
            </a:r>
            <a:r>
              <a:rPr lang="en-US" altLang="zh-TW" b="1">
                <a:latin typeface="Consolas" panose="020B0609020204030204" pitchFamily="49" charset="0"/>
              </a:rPr>
              <a:t>Web</a:t>
            </a:r>
            <a:r>
              <a:rPr lang="en-US" altLang="zh-TW">
                <a:latin typeface="Consolas" panose="020B0609020204030204" pitchFamily="49" charset="0"/>
              </a:rPr>
              <a:t> </a:t>
            </a:r>
            <a:r>
              <a:rPr lang="zh-TW" altLang="en-US">
                <a:latin typeface="Consolas" panose="020B0609020204030204" pitchFamily="49" charset="0"/>
              </a:rPr>
              <a:t>應用程式技術範疇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417B000B-9035-814D-8C7C-69882D854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989138"/>
            <a:ext cx="11401597" cy="4114800"/>
          </a:xfrm>
        </p:spPr>
        <p:txBody>
          <a:bodyPr/>
          <a:lstStyle/>
          <a:p>
            <a:r>
              <a:rPr lang="en-US" altLang="zh-TW" i="1" dirty="0"/>
              <a:t>JSP</a:t>
            </a:r>
            <a:r>
              <a:rPr lang="en-US" altLang="zh-TW" dirty="0"/>
              <a:t> </a:t>
            </a:r>
            <a:r>
              <a:rPr lang="zh-TW" altLang="en-US" b="0" dirty="0"/>
              <a:t>的競爭優勢：</a:t>
            </a:r>
          </a:p>
          <a:p>
            <a:pPr lvl="1"/>
            <a:r>
              <a:rPr lang="zh-TW" altLang="en-US" sz="2000" dirty="0"/>
              <a:t>為了日後維護與元件重複使用的需求發展了 </a:t>
            </a:r>
            <a:r>
              <a:rPr lang="en-US" altLang="zh-TW" sz="2000" i="1" dirty="0"/>
              <a:t>Customer tag</a:t>
            </a:r>
            <a:r>
              <a:rPr lang="en-US" altLang="zh-TW" sz="2000" dirty="0"/>
              <a:t> </a:t>
            </a:r>
            <a:r>
              <a:rPr lang="zh-TW" altLang="en-US" sz="2000" dirty="0"/>
              <a:t>與 </a:t>
            </a:r>
            <a:r>
              <a:rPr lang="en-US" altLang="zh-TW" sz="2000" i="1" dirty="0"/>
              <a:t>JavaBean</a:t>
            </a:r>
            <a:r>
              <a:rPr lang="en-US" altLang="zh-TW" sz="2000" dirty="0"/>
              <a:t> </a:t>
            </a:r>
            <a:r>
              <a:rPr lang="zh-TW" altLang="en-US" sz="2000" dirty="0"/>
              <a:t>技術，讓 </a:t>
            </a:r>
            <a:r>
              <a:rPr lang="en-US" altLang="zh-TW" sz="2000" i="1" dirty="0"/>
              <a:t>web application </a:t>
            </a:r>
            <a:r>
              <a:rPr lang="en-US" altLang="zh-TW" sz="2000" i="1" dirty="0" err="1"/>
              <a:t>Develpoer</a:t>
            </a:r>
            <a:r>
              <a:rPr lang="en-US" altLang="zh-TW" sz="2000" dirty="0"/>
              <a:t> </a:t>
            </a:r>
            <a:r>
              <a:rPr lang="zh-TW" altLang="en-US" sz="2000" dirty="0"/>
              <a:t>不論在開發、維護與使用效益上有大大的進步。</a:t>
            </a:r>
          </a:p>
          <a:p>
            <a:pPr lvl="1"/>
            <a:r>
              <a:rPr lang="en-US" altLang="zh-TW" sz="2000" i="1" dirty="0"/>
              <a:t>JSTL</a:t>
            </a:r>
            <a:r>
              <a:rPr lang="en-US" altLang="zh-TW" sz="2000" dirty="0"/>
              <a:t> (</a:t>
            </a:r>
            <a:r>
              <a:rPr lang="en-US" altLang="zh-TW" sz="2000" i="1" dirty="0"/>
              <a:t>Java Standard Tag Library</a:t>
            </a:r>
            <a:r>
              <a:rPr lang="en-US" altLang="zh-TW" sz="2000" dirty="0"/>
              <a:t>) </a:t>
            </a:r>
            <a:r>
              <a:rPr lang="zh-TW" altLang="en-US" sz="2000" dirty="0"/>
              <a:t>與 </a:t>
            </a:r>
            <a:r>
              <a:rPr lang="en-US" altLang="zh-TW" sz="2000" i="1" dirty="0"/>
              <a:t>EL</a:t>
            </a:r>
            <a:r>
              <a:rPr lang="en-US" altLang="zh-TW" sz="2000" dirty="0"/>
              <a:t> (</a:t>
            </a:r>
            <a:r>
              <a:rPr lang="en-US" altLang="zh-TW" sz="2000" i="1" dirty="0"/>
              <a:t>Expression Language</a:t>
            </a:r>
            <a:r>
              <a:rPr lang="en-US" altLang="zh-TW" sz="2000" dirty="0"/>
              <a:t>) </a:t>
            </a:r>
            <a:r>
              <a:rPr lang="zh-TW" altLang="en-US" sz="2000" dirty="0"/>
              <a:t>的進駐更是讓 </a:t>
            </a:r>
            <a:r>
              <a:rPr lang="en-US" altLang="zh-TW" sz="2000" i="1" dirty="0"/>
              <a:t>JSP</a:t>
            </a:r>
            <a:r>
              <a:rPr lang="en-US" altLang="zh-TW" sz="2000" dirty="0"/>
              <a:t> </a:t>
            </a:r>
            <a:r>
              <a:rPr lang="zh-TW" altLang="en-US" sz="2000" dirty="0"/>
              <a:t>如虎添翼。對抗 </a:t>
            </a:r>
            <a:r>
              <a:rPr lang="en-US" altLang="zh-TW" sz="2000" i="1" dirty="0"/>
              <a:t>ASP.NET</a:t>
            </a:r>
            <a:r>
              <a:rPr lang="en-US" altLang="zh-TW" sz="2000" dirty="0"/>
              <a:t> </a:t>
            </a:r>
            <a:r>
              <a:rPr lang="zh-TW" altLang="en-US" sz="2000" dirty="0"/>
              <a:t>的利器 </a:t>
            </a:r>
            <a:r>
              <a:rPr lang="en-US" altLang="zh-TW" sz="2000" i="1" dirty="0"/>
              <a:t>JSF (</a:t>
            </a:r>
            <a:r>
              <a:rPr lang="en-US" altLang="zh-TW" sz="2000" i="1" dirty="0" err="1"/>
              <a:t>JavaServer</a:t>
            </a:r>
            <a:r>
              <a:rPr lang="en-US" altLang="zh-TW" sz="2000" i="1" dirty="0"/>
              <a:t> Faces)</a:t>
            </a:r>
            <a:r>
              <a:rPr lang="zh-TW" altLang="en-US" dirty="0"/>
              <a:t>。</a:t>
            </a:r>
            <a:endParaRPr lang="zh-TW" altLang="en-US" sz="2000" dirty="0"/>
          </a:p>
          <a:p>
            <a:pPr lvl="1"/>
            <a:r>
              <a:rPr lang="zh-TW" altLang="en-US" sz="2000" dirty="0"/>
              <a:t>值得一提：</a:t>
            </a:r>
            <a:r>
              <a:rPr lang="en-US" altLang="zh-TW" sz="2000" i="1" dirty="0"/>
              <a:t>JSP</a:t>
            </a:r>
            <a:r>
              <a:rPr lang="en-US" altLang="zh-TW" sz="2000" dirty="0"/>
              <a:t> </a:t>
            </a:r>
            <a:r>
              <a:rPr lang="zh-TW" altLang="en-US" sz="2000" dirty="0"/>
              <a:t>於 </a:t>
            </a:r>
            <a:r>
              <a:rPr lang="en-US" altLang="zh-TW" sz="2000" i="1" dirty="0"/>
              <a:t>Runtime</a:t>
            </a:r>
            <a:r>
              <a:rPr lang="en-US" altLang="zh-TW" sz="2000" dirty="0"/>
              <a:t> </a:t>
            </a:r>
            <a:r>
              <a:rPr lang="en-US" altLang="zh-TW" sz="2000" i="1" dirty="0"/>
              <a:t>Period</a:t>
            </a:r>
            <a:r>
              <a:rPr lang="en-US" altLang="zh-TW" sz="2000" dirty="0"/>
              <a:t> </a:t>
            </a:r>
            <a:r>
              <a:rPr lang="zh-TW" altLang="en-US" sz="2000" dirty="0"/>
              <a:t>仍會被編譯成 </a:t>
            </a:r>
            <a:r>
              <a:rPr lang="en-US" altLang="zh-TW" sz="2000" i="1" dirty="0"/>
              <a:t>Servlet class</a:t>
            </a:r>
            <a:r>
              <a:rPr lang="en-US" altLang="zh-TW" sz="2000" dirty="0"/>
              <a:t> </a:t>
            </a:r>
            <a:r>
              <a:rPr lang="zh-TW" altLang="en-US" sz="2000" dirty="0"/>
              <a:t>並讓 </a:t>
            </a:r>
            <a:r>
              <a:rPr lang="en-US" altLang="zh-TW" sz="2000" i="1" dirty="0"/>
              <a:t>Web Server</a:t>
            </a:r>
            <a:r>
              <a:rPr lang="en-US" altLang="zh-TW" sz="2000" dirty="0"/>
              <a:t> </a:t>
            </a:r>
            <a:r>
              <a:rPr lang="zh-TW" altLang="en-US" sz="2000" dirty="0"/>
              <a:t>中的 </a:t>
            </a:r>
            <a:r>
              <a:rPr lang="en-US" altLang="zh-TW" sz="2000" i="1" dirty="0"/>
              <a:t>Servlet Container</a:t>
            </a:r>
            <a:r>
              <a:rPr lang="en-US" altLang="zh-TW" sz="2000" dirty="0"/>
              <a:t> </a:t>
            </a:r>
            <a:r>
              <a:rPr lang="zh-TW" altLang="en-US" sz="2000" dirty="0"/>
              <a:t>執行。</a:t>
            </a:r>
          </a:p>
        </p:txBody>
      </p:sp>
    </p:spTree>
    <p:extLst>
      <p:ext uri="{BB962C8B-B14F-4D97-AF65-F5344CB8AC3E}">
        <p14:creationId xmlns:p14="http://schemas.microsoft.com/office/powerpoint/2010/main" val="308024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15114-E983-644A-ADDB-EFC41125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JSP is a Servlet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C687B6-F9F1-EC45-BFA5-60534D5868CC}"/>
              </a:ext>
            </a:extLst>
          </p:cNvPr>
          <p:cNvSpPr/>
          <p:nvPr/>
        </p:nvSpPr>
        <p:spPr>
          <a:xfrm>
            <a:off x="6888088" y="2671852"/>
            <a:ext cx="2808312" cy="1512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JSP </a:t>
            </a:r>
            <a:r>
              <a:rPr lang="zh-CN" altLang="en-US" dirty="0">
                <a:solidFill>
                  <a:schemeClr val="tx1"/>
                </a:solidFill>
              </a:rPr>
              <a:t>引擎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FC6C48-FEAB-234F-88AF-6E3FD44C9B47}"/>
              </a:ext>
            </a:extLst>
          </p:cNvPr>
          <p:cNvSpPr/>
          <p:nvPr/>
        </p:nvSpPr>
        <p:spPr>
          <a:xfrm>
            <a:off x="6904856" y="4328036"/>
            <a:ext cx="2808312" cy="15121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Servlet </a:t>
            </a:r>
            <a:r>
              <a:rPr lang="zh-CN" altLang="en-US" dirty="0">
                <a:solidFill>
                  <a:schemeClr val="tx1"/>
                </a:solidFill>
              </a:rPr>
              <a:t>容器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A7AE9FE-0C3E-5642-815E-8844B1EB335D}"/>
              </a:ext>
            </a:extLst>
          </p:cNvPr>
          <p:cNvGrpSpPr/>
          <p:nvPr/>
        </p:nvGrpSpPr>
        <p:grpSpPr>
          <a:xfrm>
            <a:off x="7176120" y="4904100"/>
            <a:ext cx="919336" cy="360040"/>
            <a:chOff x="1755564" y="4581128"/>
            <a:chExt cx="919336" cy="360040"/>
          </a:xfrm>
        </p:grpSpPr>
        <p:sp>
          <p:nvSpPr>
            <p:cNvPr id="6" name="正五邊形 5">
              <a:extLst>
                <a:ext uri="{FF2B5EF4-FFF2-40B4-BE49-F238E27FC236}">
                  <a16:creationId xmlns:a16="http://schemas.microsoft.com/office/drawing/2014/main" id="{96E0B2B9-CFF3-9C4A-B113-EBDA4F2B07B1}"/>
                </a:ext>
              </a:extLst>
            </p:cNvPr>
            <p:cNvSpPr/>
            <p:nvPr/>
          </p:nvSpPr>
          <p:spPr>
            <a:xfrm>
              <a:off x="1755564" y="4581128"/>
              <a:ext cx="432048" cy="360040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7" name="正五邊形 6">
              <a:extLst>
                <a:ext uri="{FF2B5EF4-FFF2-40B4-BE49-F238E27FC236}">
                  <a16:creationId xmlns:a16="http://schemas.microsoft.com/office/drawing/2014/main" id="{8DEF4D1F-9F38-8041-9F8C-89C5330E9DA3}"/>
                </a:ext>
              </a:extLst>
            </p:cNvPr>
            <p:cNvSpPr/>
            <p:nvPr/>
          </p:nvSpPr>
          <p:spPr>
            <a:xfrm>
              <a:off x="2242852" y="4581128"/>
              <a:ext cx="432048" cy="360040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sp>
        <p:nvSpPr>
          <p:cNvPr id="8" name="多重文件 7">
            <a:extLst>
              <a:ext uri="{FF2B5EF4-FFF2-40B4-BE49-F238E27FC236}">
                <a16:creationId xmlns:a16="http://schemas.microsoft.com/office/drawing/2014/main" id="{C3F05E9E-E86A-6042-AA6D-1C5E37A8BBD3}"/>
              </a:ext>
            </a:extLst>
          </p:cNvPr>
          <p:cNvSpPr/>
          <p:nvPr/>
        </p:nvSpPr>
        <p:spPr>
          <a:xfrm>
            <a:off x="7752184" y="3319924"/>
            <a:ext cx="1008112" cy="64807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A-C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CECDD03-F6FE-4442-A3E3-B0D2FC4A610A}"/>
              </a:ext>
            </a:extLst>
          </p:cNvPr>
          <p:cNvGrpSpPr/>
          <p:nvPr/>
        </p:nvGrpSpPr>
        <p:grpSpPr>
          <a:xfrm>
            <a:off x="8153748" y="4904101"/>
            <a:ext cx="1411771" cy="363835"/>
            <a:chOff x="2733191" y="4581128"/>
            <a:chExt cx="1411771" cy="363835"/>
          </a:xfrm>
        </p:grpSpPr>
        <p:sp>
          <p:nvSpPr>
            <p:cNvPr id="9" name="正五邊形 8">
              <a:extLst>
                <a:ext uri="{FF2B5EF4-FFF2-40B4-BE49-F238E27FC236}">
                  <a16:creationId xmlns:a16="http://schemas.microsoft.com/office/drawing/2014/main" id="{62D59F66-FB81-6943-8BF5-847420864172}"/>
                </a:ext>
              </a:extLst>
            </p:cNvPr>
            <p:cNvSpPr/>
            <p:nvPr/>
          </p:nvSpPr>
          <p:spPr>
            <a:xfrm>
              <a:off x="2733191" y="4581128"/>
              <a:ext cx="432048" cy="360040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A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正五邊形 9">
              <a:extLst>
                <a:ext uri="{FF2B5EF4-FFF2-40B4-BE49-F238E27FC236}">
                  <a16:creationId xmlns:a16="http://schemas.microsoft.com/office/drawing/2014/main" id="{A8F13D7D-1E98-8644-AC30-FA3FB488CC2F}"/>
                </a:ext>
              </a:extLst>
            </p:cNvPr>
            <p:cNvSpPr/>
            <p:nvPr/>
          </p:nvSpPr>
          <p:spPr>
            <a:xfrm>
              <a:off x="3225626" y="4584923"/>
              <a:ext cx="432048" cy="360040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B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正五邊形 10">
              <a:extLst>
                <a:ext uri="{FF2B5EF4-FFF2-40B4-BE49-F238E27FC236}">
                  <a16:creationId xmlns:a16="http://schemas.microsoft.com/office/drawing/2014/main" id="{015C0823-2F95-8846-9C1D-1EECD75F3FFC}"/>
                </a:ext>
              </a:extLst>
            </p:cNvPr>
            <p:cNvSpPr/>
            <p:nvPr/>
          </p:nvSpPr>
          <p:spPr>
            <a:xfrm>
              <a:off x="3712914" y="4581128"/>
              <a:ext cx="432048" cy="360040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C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109F3048-400A-FE46-8C51-7C3BB4F97A54}"/>
              </a:ext>
            </a:extLst>
          </p:cNvPr>
          <p:cNvSpPr/>
          <p:nvPr/>
        </p:nvSpPr>
        <p:spPr>
          <a:xfrm>
            <a:off x="8095456" y="4112012"/>
            <a:ext cx="376808" cy="288032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35C2157-2F06-364E-9B60-03BD9A86CB27}"/>
              </a:ext>
            </a:extLst>
          </p:cNvPr>
          <p:cNvGrpSpPr/>
          <p:nvPr/>
        </p:nvGrpSpPr>
        <p:grpSpPr>
          <a:xfrm>
            <a:off x="7178149" y="1239565"/>
            <a:ext cx="2541344" cy="1368152"/>
            <a:chOff x="5707360" y="614826"/>
            <a:chExt cx="3031365" cy="1538801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576AF4F-3A29-8A45-A924-D2EF825F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136" y="614826"/>
              <a:ext cx="2520280" cy="102491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25FEB99-9009-EC4D-8E63-9561C1C1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7360" y="1569427"/>
              <a:ext cx="812800" cy="58420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A2CC5D3-F78C-4E43-BA7D-1369F99BADC5}"/>
                </a:ext>
              </a:extLst>
            </p:cNvPr>
            <p:cNvSpPr/>
            <p:nvPr/>
          </p:nvSpPr>
          <p:spPr>
            <a:xfrm>
              <a:off x="6520160" y="1710201"/>
              <a:ext cx="2218565" cy="380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b="1" dirty="0">
                  <a:solidFill>
                    <a:srgbClr val="000000"/>
                  </a:solidFill>
                  <a:latin typeface="Open Sans" panose="020B0606030504020204" pitchFamily="34" charset="0"/>
                </a:rPr>
                <a:t>Apache Tomcat</a:t>
              </a:r>
              <a:r>
                <a:rPr lang="en" altLang="zh-TW" b="1" baseline="30000" dirty="0">
                  <a:solidFill>
                    <a:srgbClr val="000000"/>
                  </a:solidFill>
                  <a:latin typeface="Open Sans" panose="020B0606030504020204" pitchFamily="34" charset="0"/>
                </a:rPr>
                <a:t>®</a:t>
              </a:r>
              <a:endParaRPr lang="en" altLang="zh-TW" b="1" dirty="0">
                <a:solidFill>
                  <a:srgbClr val="000000"/>
                </a:solidFill>
                <a:latin typeface="Open Sans" panose="020B0606030504020204" pitchFamily="34" charset="0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1643951A-4C38-EC44-9782-9A537AFCF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182" y="4328036"/>
            <a:ext cx="1422400" cy="14224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1C28148-3955-F042-AC22-FD4451E39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753213"/>
            <a:ext cx="576064" cy="576064"/>
          </a:xfrm>
          <a:prstGeom prst="rect">
            <a:avLst/>
          </a:prstGeom>
        </p:spPr>
      </p:pic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FCE7821A-5CE2-9645-B715-23D857492508}"/>
              </a:ext>
            </a:extLst>
          </p:cNvPr>
          <p:cNvCxnSpPr>
            <a:cxnSpLocks/>
          </p:cNvCxnSpPr>
          <p:nvPr/>
        </p:nvCxnSpPr>
        <p:spPr>
          <a:xfrm>
            <a:off x="3623742" y="4964440"/>
            <a:ext cx="262465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7E4189F1-1E42-734A-A081-D89FFB42C181}"/>
              </a:ext>
            </a:extLst>
          </p:cNvPr>
          <p:cNvCxnSpPr>
            <a:cxnSpLocks/>
          </p:cNvCxnSpPr>
          <p:nvPr/>
        </p:nvCxnSpPr>
        <p:spPr>
          <a:xfrm flipH="1">
            <a:off x="3533974" y="5123954"/>
            <a:ext cx="271442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7348428E-75B9-8541-870D-40B96A5C8C1B}"/>
              </a:ext>
            </a:extLst>
          </p:cNvPr>
          <p:cNvCxnSpPr>
            <a:cxnSpLocks/>
          </p:cNvCxnSpPr>
          <p:nvPr/>
        </p:nvCxnSpPr>
        <p:spPr>
          <a:xfrm>
            <a:off x="6844656" y="4967407"/>
            <a:ext cx="337431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B7E5EFE6-F16D-994A-81BF-6032ECB9431F}"/>
              </a:ext>
            </a:extLst>
          </p:cNvPr>
          <p:cNvCxnSpPr>
            <a:cxnSpLocks/>
          </p:cNvCxnSpPr>
          <p:nvPr/>
        </p:nvCxnSpPr>
        <p:spPr>
          <a:xfrm flipH="1">
            <a:off x="6824464" y="5123954"/>
            <a:ext cx="309330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1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1A7CCB-9E70-1B44-A612-3A056C38B8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8730A5-291B-B444-A9AF-ACEE252F4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" y="0"/>
            <a:ext cx="12313232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71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1A7CCB-9E70-1B44-A612-3A056C38B8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DF5425-3763-D248-9C19-6E028A6F5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6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0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1A7CCB-9E70-1B44-A612-3A056C38B8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D677E4-7276-7A4F-BB94-C2998C978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6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7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1A7CCB-9E70-1B44-A612-3A056C38B8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D81379-AF2D-D548-866F-997B0854B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55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1A7CCB-9E70-1B44-A612-3A056C38B8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51C7FA-A36D-1547-B7F4-966CDBE6B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3"/>
            <a:ext cx="12192000" cy="687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92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8CD7357-7513-C842-A8E0-BDC3FA09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3" y="1412776"/>
            <a:ext cx="766872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95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F73B18-5494-CC4E-B291-6685D089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 </a:t>
            </a:r>
            <a:r>
              <a:rPr kumimoji="1" lang="zh-TW" altLang="en-US" dirty="0"/>
              <a:t>主從式架構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E5B328-B60C-B243-936C-49D0BA845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1988840"/>
            <a:ext cx="1131087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4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D945F8A8-2B7A-3F4F-956E-DC95D30E3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9AC2CAF-47FE-C947-B7A5-1208AE15D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Web </a:t>
            </a:r>
            <a:r>
              <a:rPr lang="zh-TW" altLang="en-US" b="0" dirty="0"/>
              <a:t>應用程式發展時序</a:t>
            </a:r>
            <a:r>
              <a:rPr lang="zh-TW" altLang="en-US" dirty="0"/>
              <a:t> </a:t>
            </a:r>
          </a:p>
          <a:p>
            <a:r>
              <a:rPr lang="zh-TW" altLang="en-US" dirty="0"/>
              <a:t>二、</a:t>
            </a:r>
            <a:r>
              <a:rPr lang="en-US" altLang="zh-TW" dirty="0"/>
              <a:t>Web </a:t>
            </a:r>
            <a:r>
              <a:rPr lang="zh-TW" altLang="en-US" b="0" dirty="0"/>
              <a:t>應用程式技術範疇</a:t>
            </a:r>
          </a:p>
          <a:p>
            <a:pPr marL="1214438" lvl="1" indent="-457200">
              <a:buFont typeface="Times New Roman" panose="02020603050405020304" pitchFamily="18" charset="0"/>
              <a:buAutoNum type="alphaUcPeriod"/>
            </a:pPr>
            <a:r>
              <a:rPr lang="en-US" altLang="zh-TW" b="1" dirty="0"/>
              <a:t>CGI</a:t>
            </a:r>
          </a:p>
          <a:p>
            <a:pPr marL="1214438" lvl="1" indent="-457200">
              <a:buFont typeface="Times New Roman" panose="02020603050405020304" pitchFamily="18" charset="0"/>
              <a:buAutoNum type="alphaUcPeriod"/>
            </a:pPr>
            <a:r>
              <a:rPr lang="en-US" altLang="zh-TW" b="1" dirty="0"/>
              <a:t>ISAPI/WAI</a:t>
            </a:r>
          </a:p>
          <a:p>
            <a:pPr marL="1214438" lvl="1" indent="-457200">
              <a:buFont typeface="Times New Roman" panose="02020603050405020304" pitchFamily="18" charset="0"/>
              <a:buAutoNum type="alphaUcPeriod"/>
            </a:pPr>
            <a:r>
              <a:rPr lang="en-US" altLang="zh-TW" b="1" dirty="0"/>
              <a:t>IDC/HTX </a:t>
            </a:r>
            <a:r>
              <a:rPr lang="zh-TW" altLang="en-US" dirty="0"/>
              <a:t>與</a:t>
            </a:r>
            <a:r>
              <a:rPr lang="zh-TW" altLang="en-US" b="1" dirty="0"/>
              <a:t> </a:t>
            </a:r>
            <a:r>
              <a:rPr lang="en-US" altLang="zh-TW" b="1" dirty="0"/>
              <a:t>ASP/ASP.NET</a:t>
            </a:r>
          </a:p>
          <a:p>
            <a:pPr marL="1214438" lvl="1" indent="-457200">
              <a:buFont typeface="Times New Roman" panose="02020603050405020304" pitchFamily="18" charset="0"/>
              <a:buAutoNum type="alphaUcPeriod"/>
            </a:pPr>
            <a:r>
              <a:rPr lang="en-US" altLang="zh-TW" b="1" dirty="0"/>
              <a:t>Servlet /JSP</a:t>
            </a:r>
          </a:p>
        </p:txBody>
      </p:sp>
    </p:spTree>
    <p:extLst>
      <p:ext uri="{BB962C8B-B14F-4D97-AF65-F5344CB8AC3E}">
        <p14:creationId xmlns:p14="http://schemas.microsoft.com/office/powerpoint/2010/main" val="378661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166C854A-B094-6D41-8285-F8AE612A1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一</a:t>
            </a:r>
            <a:r>
              <a:rPr lang="en-US" altLang="en-US"/>
              <a:t>、</a:t>
            </a:r>
            <a:r>
              <a:rPr lang="en-US" altLang="zh-TW" b="1">
                <a:latin typeface="書法家粗黑體" pitchFamily="49" charset="-120"/>
              </a:rPr>
              <a:t>Web</a:t>
            </a:r>
            <a:r>
              <a:rPr lang="en-US" altLang="zh-TW">
                <a:latin typeface="書法家粗黑體" pitchFamily="49" charset="-120"/>
              </a:rPr>
              <a:t> </a:t>
            </a:r>
            <a:r>
              <a:rPr lang="zh-TW" altLang="en-US">
                <a:latin typeface="書法家粗黑體" pitchFamily="49" charset="-120"/>
              </a:rPr>
              <a:t>應用程式</a:t>
            </a:r>
            <a:r>
              <a:rPr lang="zh-TW" altLang="en-US"/>
              <a:t>發展時序</a:t>
            </a:r>
            <a:r>
              <a:rPr lang="zh-TW" altLang="en-US">
                <a:latin typeface="書法家粗黑體" pitchFamily="49" charset="-120"/>
              </a:rPr>
              <a:t> 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1F5DD5B-D021-AE4A-AF10-E46E282C72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134350" cy="4114800"/>
          </a:xfrm>
        </p:spPr>
        <p:txBody>
          <a:bodyPr/>
          <a:lstStyle/>
          <a:p>
            <a:r>
              <a:rPr lang="zh-TW" altLang="en-US" b="0"/>
              <a:t>傳統的</a:t>
            </a:r>
            <a:r>
              <a:rPr lang="zh-TW" altLang="en-US"/>
              <a:t> </a:t>
            </a:r>
            <a:r>
              <a:rPr lang="en-US" altLang="zh-TW" i="1"/>
              <a:t>Web</a:t>
            </a:r>
            <a:r>
              <a:rPr lang="en-US" altLang="zh-TW"/>
              <a:t> </a:t>
            </a:r>
            <a:r>
              <a:rPr lang="zh-TW" altLang="en-US" b="0"/>
              <a:t>應用程式</a:t>
            </a:r>
          </a:p>
          <a:p>
            <a:pPr lvl="1"/>
            <a:r>
              <a:rPr lang="zh-TW" altLang="en-US"/>
              <a:t>單純的提供靜態內容</a:t>
            </a:r>
          </a:p>
          <a:p>
            <a:pPr lvl="1"/>
            <a:r>
              <a:rPr lang="zh-TW" altLang="en-US"/>
              <a:t>缺乏 </a:t>
            </a:r>
            <a:r>
              <a:rPr lang="en-US" altLang="zh-TW" b="1" i="1"/>
              <a:t>Client</a:t>
            </a:r>
            <a:r>
              <a:rPr lang="en-US" altLang="zh-TW"/>
              <a:t> </a:t>
            </a:r>
            <a:r>
              <a:rPr lang="zh-TW" altLang="en-US"/>
              <a:t>端與 </a:t>
            </a:r>
            <a:r>
              <a:rPr lang="en-US" altLang="zh-TW" b="1" i="1"/>
              <a:t>Server</a:t>
            </a:r>
            <a:r>
              <a:rPr lang="en-US" altLang="zh-TW"/>
              <a:t> </a:t>
            </a:r>
            <a:r>
              <a:rPr lang="zh-TW" altLang="en-US"/>
              <a:t>端之間的互動</a:t>
            </a:r>
          </a:p>
          <a:p>
            <a:r>
              <a:rPr lang="en-US" altLang="zh-TW" i="1"/>
              <a:t>Web</a:t>
            </a:r>
            <a:r>
              <a:rPr lang="en-US" altLang="zh-TW"/>
              <a:t> </a:t>
            </a:r>
            <a:r>
              <a:rPr lang="zh-TW" altLang="en-US" b="0"/>
              <a:t>應用程式需求日增</a:t>
            </a:r>
          </a:p>
          <a:p>
            <a:pPr lvl="1"/>
            <a:r>
              <a:rPr lang="en-US" altLang="zh-TW" b="1" i="1"/>
              <a:t>e-Commerce</a:t>
            </a:r>
            <a:r>
              <a:rPr lang="en-US" altLang="zh-TW"/>
              <a:t> </a:t>
            </a:r>
            <a:r>
              <a:rPr lang="zh-TW" altLang="en-US"/>
              <a:t>與 </a:t>
            </a:r>
            <a:r>
              <a:rPr lang="en-US" altLang="zh-TW" b="1" i="1"/>
              <a:t>Thin-Client</a:t>
            </a:r>
            <a:r>
              <a:rPr lang="en-US" altLang="zh-TW"/>
              <a:t> </a:t>
            </a:r>
            <a:r>
              <a:rPr lang="zh-TW" altLang="en-US"/>
              <a:t>大行其道使得傳統的 </a:t>
            </a:r>
            <a:r>
              <a:rPr lang="en-US" altLang="zh-TW" b="1" i="1"/>
              <a:t>Web</a:t>
            </a:r>
            <a:r>
              <a:rPr lang="en-US" altLang="zh-TW"/>
              <a:t> </a:t>
            </a:r>
            <a:r>
              <a:rPr lang="zh-TW" altLang="en-US"/>
              <a:t>技術已經無法滿足客戶與企業的需求。</a:t>
            </a:r>
          </a:p>
          <a:p>
            <a:pPr lvl="1"/>
            <a:r>
              <a:rPr lang="zh-TW" altLang="en-US"/>
              <a:t>希望提供更豐富的內容與互動。</a:t>
            </a:r>
          </a:p>
          <a:p>
            <a:pPr lvl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000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20E6DD38-9B97-2248-9B6C-E1CAA35AC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onsolas" panose="020B0609020204030204" pitchFamily="49" charset="0"/>
              </a:rPr>
              <a:t>一</a:t>
            </a:r>
            <a:r>
              <a:rPr lang="en-US" altLang="en-US">
                <a:latin typeface="Consolas" panose="020B0609020204030204" pitchFamily="49" charset="0"/>
              </a:rPr>
              <a:t>、</a:t>
            </a:r>
            <a:r>
              <a:rPr lang="en-US" altLang="zh-TW" b="1">
                <a:latin typeface="Consolas" panose="020B0609020204030204" pitchFamily="49" charset="0"/>
              </a:rPr>
              <a:t>Web</a:t>
            </a:r>
            <a:r>
              <a:rPr lang="en-US" altLang="zh-TW">
                <a:latin typeface="Consolas" panose="020B0609020204030204" pitchFamily="49" charset="0"/>
              </a:rPr>
              <a:t> </a:t>
            </a:r>
            <a:r>
              <a:rPr lang="zh-TW" altLang="en-US">
                <a:latin typeface="Consolas" panose="020B0609020204030204" pitchFamily="49" charset="0"/>
              </a:rPr>
              <a:t>應用程式發展時序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13735A7E-0F15-164C-A932-780838971D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8214" y="1989138"/>
            <a:ext cx="7989887" cy="4114800"/>
          </a:xfrm>
        </p:spPr>
        <p:txBody>
          <a:bodyPr/>
          <a:lstStyle/>
          <a:p>
            <a:r>
              <a:rPr lang="zh-TW" altLang="en-US" b="0"/>
              <a:t>種種需求讓 </a:t>
            </a:r>
            <a:r>
              <a:rPr lang="en-US" altLang="zh-TW" i="1"/>
              <a:t>Web</a:t>
            </a:r>
            <a:r>
              <a:rPr lang="en-US" altLang="zh-TW" b="0"/>
              <a:t> </a:t>
            </a:r>
            <a:r>
              <a:rPr lang="zh-TW" altLang="en-US" b="0"/>
              <a:t>技術上有了重大的變革</a:t>
            </a:r>
          </a:p>
          <a:p>
            <a:r>
              <a:rPr lang="zh-TW" altLang="en-US" b="0"/>
              <a:t>整的 </a:t>
            </a:r>
            <a:r>
              <a:rPr lang="en-US" altLang="zh-TW" i="1"/>
              <a:t>Web</a:t>
            </a:r>
            <a:r>
              <a:rPr lang="en-US" altLang="zh-TW" b="0"/>
              <a:t> </a:t>
            </a:r>
            <a:r>
              <a:rPr lang="zh-TW" altLang="en-US" b="0"/>
              <a:t>技術大致的發展歷程如下：</a:t>
            </a:r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E186CF32-D768-9C47-88A3-D077BD86A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3213100"/>
            <a:ext cx="3529012" cy="5032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i="1">
                <a:latin typeface="Consolas" panose="020B0609020204030204" pitchFamily="49" charset="0"/>
                <a:ea typeface="書法家粗黑體" pitchFamily="49" charset="-120"/>
              </a:rPr>
              <a:t>Web application</a:t>
            </a:r>
            <a:r>
              <a:rPr lang="en-US" altLang="zh-TW" sz="2000">
                <a:latin typeface="Consolas" panose="020B0609020204030204" pitchFamily="49" charset="0"/>
                <a:ea typeface="書法家粗黑體" pitchFamily="49" charset="-120"/>
              </a:rPr>
              <a:t> </a:t>
            </a:r>
            <a:r>
              <a:rPr lang="zh-TW" altLang="en-US" sz="2000">
                <a:latin typeface="Consolas" panose="020B0609020204030204" pitchFamily="49" charset="0"/>
                <a:ea typeface="書法家粗黑體" pitchFamily="49" charset="-120"/>
              </a:rPr>
              <a:t>發展時序 </a:t>
            </a: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58E13F-1107-2942-9DCB-BE3451F5B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1089" y="3933825"/>
            <a:ext cx="77057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A31328F3-EB9B-E541-A97F-9EE6695AC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1088" y="3902076"/>
            <a:ext cx="0" cy="211931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40" name="Text Box 8">
            <a:extLst>
              <a:ext uri="{FF2B5EF4-FFF2-40B4-BE49-F238E27FC236}">
                <a16:creationId xmlns:a16="http://schemas.microsoft.com/office/drawing/2014/main" id="{580599B4-9333-5B41-8B8A-F6A57142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4076700"/>
            <a:ext cx="1079500" cy="15113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8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800" b="1" i="1">
                <a:latin typeface="Consolas" panose="020B0609020204030204" pitchFamily="49" charset="0"/>
              </a:rPr>
              <a:t>Static</a:t>
            </a:r>
          </a:p>
          <a:p>
            <a:r>
              <a:rPr lang="en-US" altLang="zh-TW" sz="1800" b="1" i="1">
                <a:latin typeface="Consolas" panose="020B0609020204030204" pitchFamily="49" charset="0"/>
              </a:rPr>
              <a:t>HTML pages</a:t>
            </a:r>
          </a:p>
        </p:txBody>
      </p:sp>
      <p:sp>
        <p:nvSpPr>
          <p:cNvPr id="69641" name="Text Box 9">
            <a:extLst>
              <a:ext uri="{FF2B5EF4-FFF2-40B4-BE49-F238E27FC236}">
                <a16:creationId xmlns:a16="http://schemas.microsoft.com/office/drawing/2014/main" id="{DD3B0332-9DD3-324B-9877-9F5330B17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4076700"/>
            <a:ext cx="1295400" cy="15113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8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800" b="1" i="1">
                <a:latin typeface="Consolas" panose="020B0609020204030204" pitchFamily="49" charset="0"/>
              </a:rPr>
              <a:t>CGI</a:t>
            </a:r>
          </a:p>
          <a:p>
            <a:r>
              <a:rPr lang="en-US" altLang="zh-TW" sz="1800" b="1" i="1">
                <a:latin typeface="Consolas" panose="020B0609020204030204" pitchFamily="49" charset="0"/>
              </a:rPr>
              <a:t>FastCGI</a:t>
            </a:r>
          </a:p>
        </p:txBody>
      </p:sp>
      <p:sp>
        <p:nvSpPr>
          <p:cNvPr id="69642" name="Text Box 10">
            <a:extLst>
              <a:ext uri="{FF2B5EF4-FFF2-40B4-BE49-F238E27FC236}">
                <a16:creationId xmlns:a16="http://schemas.microsoft.com/office/drawing/2014/main" id="{B1298284-892C-8B4F-9B2A-C4CDE9525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5" y="4076700"/>
            <a:ext cx="1512888" cy="15113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8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800" b="1" i="1">
                <a:latin typeface="Consolas" panose="020B0609020204030204" pitchFamily="49" charset="0"/>
              </a:rPr>
              <a:t>ISAPI</a:t>
            </a:r>
          </a:p>
          <a:p>
            <a:r>
              <a:rPr lang="en-US" altLang="zh-TW" sz="1800" b="1" i="1">
                <a:latin typeface="Consolas" panose="020B0609020204030204" pitchFamily="49" charset="0"/>
              </a:rPr>
              <a:t>NSAPI</a:t>
            </a:r>
          </a:p>
          <a:p>
            <a:r>
              <a:rPr lang="en-US" altLang="zh-TW" sz="1800" b="1" i="1">
                <a:latin typeface="Consolas" panose="020B0609020204030204" pitchFamily="49" charset="0"/>
              </a:rPr>
              <a:t>IDC/HTX</a:t>
            </a:r>
          </a:p>
        </p:txBody>
      </p:sp>
      <p:sp>
        <p:nvSpPr>
          <p:cNvPr id="69643" name="Text Box 11">
            <a:extLst>
              <a:ext uri="{FF2B5EF4-FFF2-40B4-BE49-F238E27FC236}">
                <a16:creationId xmlns:a16="http://schemas.microsoft.com/office/drawing/2014/main" id="{1DCB6EAA-FB80-E744-9185-93B52E49E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5" y="4076700"/>
            <a:ext cx="1511300" cy="15113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800" b="1" i="1">
                <a:latin typeface="Consolas" panose="020B0609020204030204" pitchFamily="49" charset="0"/>
              </a:rPr>
              <a:t>ASP</a:t>
            </a:r>
          </a:p>
          <a:p>
            <a:r>
              <a:rPr lang="en-US" altLang="zh-TW" sz="1800" b="1" i="1">
                <a:latin typeface="Consolas" panose="020B0609020204030204" pitchFamily="49" charset="0"/>
              </a:rPr>
              <a:t>Servlet</a:t>
            </a:r>
          </a:p>
          <a:p>
            <a:r>
              <a:rPr lang="en-US" altLang="zh-TW" sz="1800" b="1" i="1">
                <a:latin typeface="Consolas" panose="020B0609020204030204" pitchFamily="49" charset="0"/>
              </a:rPr>
              <a:t>JSP</a:t>
            </a:r>
          </a:p>
          <a:p>
            <a:r>
              <a:rPr lang="en-US" altLang="zh-TW" sz="1800" b="1" i="1">
                <a:latin typeface="Consolas" panose="020B0609020204030204" pitchFamily="49" charset="0"/>
              </a:rPr>
              <a:t>JavaBean</a:t>
            </a:r>
          </a:p>
          <a:p>
            <a:r>
              <a:rPr lang="en-US" altLang="zh-TW" sz="1800" b="1" i="1">
                <a:latin typeface="Consolas" panose="020B0609020204030204" pitchFamily="49" charset="0"/>
              </a:rPr>
              <a:t>PHP …</a:t>
            </a:r>
          </a:p>
        </p:txBody>
      </p:sp>
      <p:sp>
        <p:nvSpPr>
          <p:cNvPr id="69644" name="Text Box 12">
            <a:extLst>
              <a:ext uri="{FF2B5EF4-FFF2-40B4-BE49-F238E27FC236}">
                <a16:creationId xmlns:a16="http://schemas.microsoft.com/office/drawing/2014/main" id="{5CE8ACF5-46DB-5749-BF6D-97A1FD53A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9" y="4076700"/>
            <a:ext cx="1368425" cy="1511300"/>
          </a:xfrm>
          <a:prstGeom prst="rect">
            <a:avLst/>
          </a:prstGeom>
          <a:solidFill>
            <a:srgbClr val="FFFF00"/>
          </a:solidFill>
          <a:ln w="28575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800" b="1" i="1">
                <a:solidFill>
                  <a:srgbClr val="0000CC"/>
                </a:solidFill>
                <a:latin typeface="Consolas" panose="020B0609020204030204" pitchFamily="49" charset="0"/>
              </a:rPr>
              <a:t>ASP.NET</a:t>
            </a:r>
          </a:p>
          <a:p>
            <a:r>
              <a:rPr lang="en-US" altLang="zh-TW" sz="1800" b="1" i="1">
                <a:solidFill>
                  <a:srgbClr val="0000CC"/>
                </a:solidFill>
                <a:latin typeface="Consolas" panose="020B0609020204030204" pitchFamily="49" charset="0"/>
              </a:rPr>
              <a:t>JSP</a:t>
            </a:r>
          </a:p>
          <a:p>
            <a:r>
              <a:rPr lang="en-US" altLang="zh-TW" sz="1800" b="1" i="1">
                <a:solidFill>
                  <a:srgbClr val="0000CC"/>
                </a:solidFill>
                <a:latin typeface="Consolas" panose="020B0609020204030204" pitchFamily="49" charset="0"/>
              </a:rPr>
              <a:t>Servlet 3</a:t>
            </a:r>
          </a:p>
          <a:p>
            <a:r>
              <a:rPr lang="en-US" altLang="zh-TW" sz="1800" b="1" i="1">
                <a:solidFill>
                  <a:srgbClr val="0000CC"/>
                </a:solidFill>
                <a:latin typeface="Consolas" panose="020B0609020204030204" pitchFamily="49" charset="0"/>
              </a:rPr>
              <a:t>CTL</a:t>
            </a:r>
          </a:p>
          <a:p>
            <a:r>
              <a:rPr lang="en-US" altLang="zh-TW" sz="1800" b="1" i="1">
                <a:solidFill>
                  <a:srgbClr val="0000CC"/>
                </a:solidFill>
                <a:latin typeface="Consolas" panose="020B0609020204030204" pitchFamily="49" charset="0"/>
              </a:rPr>
              <a:t>EJB</a:t>
            </a:r>
            <a:endParaRPr lang="en-US" altLang="zh-TW" sz="1800" b="1" i="1">
              <a:latin typeface="Consolas" panose="020B0609020204030204" pitchFamily="49" charset="0"/>
            </a:endParaRPr>
          </a:p>
        </p:txBody>
      </p:sp>
      <p:sp>
        <p:nvSpPr>
          <p:cNvPr id="69645" name="AutoShape 13">
            <a:extLst>
              <a:ext uri="{FF2B5EF4-FFF2-40B4-BE49-F238E27FC236}">
                <a16:creationId xmlns:a16="http://schemas.microsoft.com/office/drawing/2014/main" id="{BC15AF9A-27C5-CC43-BDA9-ED0D6A55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4652963"/>
            <a:ext cx="288925" cy="360362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9646" name="AutoShape 14">
            <a:extLst>
              <a:ext uri="{FF2B5EF4-FFF2-40B4-BE49-F238E27FC236}">
                <a16:creationId xmlns:a16="http://schemas.microsoft.com/office/drawing/2014/main" id="{FEF40DC0-08A0-D84D-8D23-687F76ADB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6" y="4652963"/>
            <a:ext cx="288925" cy="360362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9647" name="AutoShape 15">
            <a:extLst>
              <a:ext uri="{FF2B5EF4-FFF2-40B4-BE49-F238E27FC236}">
                <a16:creationId xmlns:a16="http://schemas.microsoft.com/office/drawing/2014/main" id="{831D4FC8-CB19-6B43-8837-5740D555A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6" y="4652963"/>
            <a:ext cx="288925" cy="360362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9648" name="AutoShape 16">
            <a:extLst>
              <a:ext uri="{FF2B5EF4-FFF2-40B4-BE49-F238E27FC236}">
                <a16:creationId xmlns:a16="http://schemas.microsoft.com/office/drawing/2014/main" id="{53E8BAC4-61F4-354D-A9FE-B2F2FCFAC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89" y="4652963"/>
            <a:ext cx="288925" cy="360362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9649" name="Text Box 17">
            <a:extLst>
              <a:ext uri="{FF2B5EF4-FFF2-40B4-BE49-F238E27FC236}">
                <a16:creationId xmlns:a16="http://schemas.microsoft.com/office/drawing/2014/main" id="{C2B1ED70-1C72-A84F-B631-355C806EA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1" y="5734050"/>
            <a:ext cx="8114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>
                <a:hlinkClick r:id="rId2"/>
              </a:rPr>
              <a:t>TIOBE</a:t>
            </a:r>
            <a:endParaRPr lang="en-US" altLang="zh-TW" b="1"/>
          </a:p>
        </p:txBody>
      </p:sp>
    </p:spTree>
    <p:extLst>
      <p:ext uri="{BB962C8B-B14F-4D97-AF65-F5344CB8AC3E}">
        <p14:creationId xmlns:p14="http://schemas.microsoft.com/office/powerpoint/2010/main" val="2869600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9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9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animBg="1"/>
      <p:bldP spid="69640" grpId="0" animBg="1"/>
      <p:bldP spid="69641" grpId="0" animBg="1"/>
      <p:bldP spid="69642" grpId="0" animBg="1"/>
      <p:bldP spid="69643" grpId="0" animBg="1"/>
      <p:bldP spid="696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1A7CCB-9E70-1B44-A612-3A056C38B8FA}"/>
              </a:ext>
            </a:extLst>
          </p:cNvPr>
          <p:cNvSpPr/>
          <p:nvPr/>
        </p:nvSpPr>
        <p:spPr>
          <a:xfrm>
            <a:off x="0" y="0"/>
            <a:ext cx="122886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2A5411-2C8D-E94F-A8FF-6A691B101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" y="0"/>
            <a:ext cx="12279774" cy="69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1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1A7CCB-9E70-1B44-A612-3A056C38B8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C1E3B3-350A-4246-9083-F0F559B29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42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3865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20514</TotalTime>
  <Words>2087</Words>
  <Application>Microsoft Macintosh PowerPoint</Application>
  <PresentationFormat>寬螢幕</PresentationFormat>
  <Paragraphs>291</Paragraphs>
  <Slides>39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9" baseType="lpstr">
      <vt:lpstr>書法家粗黑體</vt:lpstr>
      <vt:lpstr>華康中黑體</vt:lpstr>
      <vt:lpstr>Microsoft JhengHei</vt:lpstr>
      <vt:lpstr>Arial</vt:lpstr>
      <vt:lpstr>Consolas</vt:lpstr>
      <vt:lpstr>Open Sans</vt:lpstr>
      <vt:lpstr>Times New Roman</vt:lpstr>
      <vt:lpstr>自訂設計</vt:lpstr>
      <vt:lpstr>1_自訂設計</vt:lpstr>
      <vt:lpstr>Image</vt:lpstr>
      <vt:lpstr>Q &amp; A</vt:lpstr>
      <vt:lpstr>課程總覽</vt:lpstr>
      <vt:lpstr>PowerPoint 簡報</vt:lpstr>
      <vt:lpstr>Web 主從式架構</vt:lpstr>
      <vt:lpstr>綱  要</vt:lpstr>
      <vt:lpstr>一、Web 應用程式發展時序 </vt:lpstr>
      <vt:lpstr>一、Web 應用程式發展時序</vt:lpstr>
      <vt:lpstr>PowerPoint 簡報</vt:lpstr>
      <vt:lpstr>PowerPoint 簡報</vt:lpstr>
      <vt:lpstr>Java Web 網站結構</vt:lpstr>
      <vt:lpstr>二、Web 應用程式技術範疇</vt:lpstr>
      <vt:lpstr>二、Web 應用程式技術範疇</vt:lpstr>
      <vt:lpstr>二、Web 應用程式技術範疇</vt:lpstr>
      <vt:lpstr>CGI程式</vt:lpstr>
      <vt:lpstr>CGI 程式的優缺點 </vt:lpstr>
      <vt:lpstr>二、Web 應用程式技術範疇</vt:lpstr>
      <vt:lpstr>ISAPI程式</vt:lpstr>
      <vt:lpstr>ISAPI/WAI 的優缺點：</vt:lpstr>
      <vt:lpstr>二、Web 應用程式技術範疇</vt:lpstr>
      <vt:lpstr>idc</vt:lpstr>
      <vt:lpstr>二、Web 應用程式技術範疇</vt:lpstr>
      <vt:lpstr>ASP程式</vt:lpstr>
      <vt:lpstr>ASP 的優缺點：</vt:lpstr>
      <vt:lpstr>二、Web 應用程式技術範疇</vt:lpstr>
      <vt:lpstr>二、Web 應用程式技術範疇</vt:lpstr>
      <vt:lpstr>Java Servlet 架構</vt:lpstr>
      <vt:lpstr>Java Servlet 效能</vt:lpstr>
      <vt:lpstr>Servlet 的優缺點：</vt:lpstr>
      <vt:lpstr>Servlet程式</vt:lpstr>
      <vt:lpstr>二、Web 應用程式技術範疇</vt:lpstr>
      <vt:lpstr>JSP程式</vt:lpstr>
      <vt:lpstr>二、Web 應用程式技術範疇</vt:lpstr>
      <vt:lpstr>JSP is a Servlet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巨匠電腦股份有限公司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weihan tuan</cp:lastModifiedBy>
  <cp:revision>2133</cp:revision>
  <dcterms:created xsi:type="dcterms:W3CDTF">2004-04-15T01:51:44Z</dcterms:created>
  <dcterms:modified xsi:type="dcterms:W3CDTF">2022-04-18T08:43:00Z</dcterms:modified>
</cp:coreProperties>
</file>